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475" r:id="rId2"/>
    <p:sldId id="476" r:id="rId3"/>
    <p:sldId id="477" r:id="rId4"/>
    <p:sldId id="256" r:id="rId5"/>
    <p:sldId id="412" r:id="rId6"/>
    <p:sldId id="286" r:id="rId7"/>
    <p:sldId id="492" r:id="rId8"/>
    <p:sldId id="400" r:id="rId9"/>
    <p:sldId id="406" r:id="rId10"/>
    <p:sldId id="415" r:id="rId11"/>
    <p:sldId id="520" r:id="rId12"/>
    <p:sldId id="495" r:id="rId13"/>
    <p:sldId id="521" r:id="rId14"/>
    <p:sldId id="396" r:id="rId15"/>
    <p:sldId id="478" r:id="rId16"/>
    <p:sldId id="514" r:id="rId17"/>
    <p:sldId id="516" r:id="rId18"/>
    <p:sldId id="517" r:id="rId19"/>
    <p:sldId id="522" r:id="rId20"/>
    <p:sldId id="512" r:id="rId21"/>
    <p:sldId id="518" r:id="rId22"/>
    <p:sldId id="523" r:id="rId23"/>
    <p:sldId id="508" r:id="rId24"/>
    <p:sldId id="501" r:id="rId25"/>
    <p:sldId id="513" r:id="rId26"/>
    <p:sldId id="519" r:id="rId2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2C5B"/>
    <a:srgbClr val="96958B"/>
    <a:srgbClr val="FFF9F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0" autoAdjust="0"/>
    <p:restoredTop sz="94660"/>
  </p:normalViewPr>
  <p:slideViewPr>
    <p:cSldViewPr snapToGrid="0" snapToObjects="1">
      <p:cViewPr>
        <p:scale>
          <a:sx n="112" d="100"/>
          <a:sy n="112" d="100"/>
        </p:scale>
        <p:origin x="-150" y="6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44506F-E9E3-6347-AB97-76D1C7C24EB1}" type="doc">
      <dgm:prSet loTypeId="urn:microsoft.com/office/officeart/2005/8/layout/list1" loCatId="" qsTypeId="urn:microsoft.com/office/officeart/2005/8/quickstyle/3D3" qsCatId="3D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61197438-5163-3A41-9972-E0ADBE9381FD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rgbClr val="1F497D"/>
        </a:solidFill>
      </dgm:spPr>
      <dgm:t>
        <a:bodyPr/>
        <a:lstStyle/>
        <a:p>
          <a:pPr rtl="0"/>
          <a:r>
            <a:rPr lang="en-US" sz="1200" dirty="0" smtClean="0">
              <a:latin typeface="+mn-lt"/>
              <a:cs typeface="Cambria"/>
            </a:rPr>
            <a:t>PROVIDE BEST QUALITY POSSIBLE</a:t>
          </a:r>
          <a:endParaRPr lang="en-US" sz="1200" dirty="0">
            <a:latin typeface="+mn-lt"/>
            <a:cs typeface="Cambria"/>
          </a:endParaRPr>
        </a:p>
      </dgm:t>
    </dgm:pt>
    <dgm:pt modelId="{3A4B25A2-479E-B545-9B80-AC1313BB60C8}" type="parTrans" cxnId="{44F9561F-EDD7-C246-8D61-7859B256C50F}">
      <dgm:prSet/>
      <dgm:spPr/>
      <dgm:t>
        <a:bodyPr/>
        <a:lstStyle/>
        <a:p>
          <a:endParaRPr lang="en-US"/>
        </a:p>
      </dgm:t>
    </dgm:pt>
    <dgm:pt modelId="{4E007B58-27C3-8B4C-8D25-AD3AD4A4069F}" type="sibTrans" cxnId="{44F9561F-EDD7-C246-8D61-7859B256C50F}">
      <dgm:prSet/>
      <dgm:spPr/>
      <dgm:t>
        <a:bodyPr/>
        <a:lstStyle/>
        <a:p>
          <a:endParaRPr lang="en-US"/>
        </a:p>
      </dgm:t>
    </dgm:pt>
    <dgm:pt modelId="{176635D3-C924-5D4D-A59C-F7554E4C6EF9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rgbClr val="1F497D"/>
        </a:solidFill>
      </dgm:spPr>
      <dgm:t>
        <a:bodyPr/>
        <a:lstStyle/>
        <a:p>
          <a:pPr rtl="0"/>
          <a:r>
            <a:rPr lang="en-US" sz="1200" dirty="0" smtClean="0">
              <a:latin typeface="+mn-lt"/>
              <a:cs typeface="Cambria"/>
            </a:rPr>
            <a:t>ENSUTRE IN-TIME DELIVERY</a:t>
          </a:r>
          <a:endParaRPr lang="en-US" sz="1200" dirty="0">
            <a:latin typeface="+mn-lt"/>
            <a:cs typeface="Cambria"/>
          </a:endParaRPr>
        </a:p>
      </dgm:t>
    </dgm:pt>
    <dgm:pt modelId="{065B58D5-00F9-EF49-9C1B-9E731B3A5580}" type="parTrans" cxnId="{F1EB926E-5FF8-274E-91FB-EDE7A3FF1144}">
      <dgm:prSet/>
      <dgm:spPr/>
      <dgm:t>
        <a:bodyPr/>
        <a:lstStyle/>
        <a:p>
          <a:endParaRPr lang="en-US"/>
        </a:p>
      </dgm:t>
    </dgm:pt>
    <dgm:pt modelId="{91E4FF98-3866-8842-91CF-556C288E844E}" type="sibTrans" cxnId="{F1EB926E-5FF8-274E-91FB-EDE7A3FF1144}">
      <dgm:prSet/>
      <dgm:spPr/>
      <dgm:t>
        <a:bodyPr/>
        <a:lstStyle/>
        <a:p>
          <a:endParaRPr lang="en-US"/>
        </a:p>
      </dgm:t>
    </dgm:pt>
    <dgm:pt modelId="{484F0BFA-84F3-7348-85AB-0310A8202ED2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rgbClr val="1F497D"/>
        </a:solidFill>
      </dgm:spPr>
      <dgm:t>
        <a:bodyPr/>
        <a:lstStyle/>
        <a:p>
          <a:pPr rtl="0"/>
          <a:r>
            <a:rPr lang="en-US" sz="1200" dirty="0" smtClean="0">
              <a:latin typeface="+mn-lt"/>
              <a:cs typeface="Cambria"/>
            </a:rPr>
            <a:t>BUILD TRUST &amp; CUSTOMER SATISFACTION</a:t>
          </a:r>
          <a:endParaRPr lang="en-US" sz="1200" dirty="0">
            <a:latin typeface="+mn-lt"/>
            <a:cs typeface="Cambria"/>
          </a:endParaRPr>
        </a:p>
      </dgm:t>
    </dgm:pt>
    <dgm:pt modelId="{A45740DD-9C23-5042-BD95-EDFB121A11E5}" type="parTrans" cxnId="{9D7163D1-18FF-804B-BBC1-C9A3C9E494F3}">
      <dgm:prSet/>
      <dgm:spPr/>
      <dgm:t>
        <a:bodyPr/>
        <a:lstStyle/>
        <a:p>
          <a:endParaRPr lang="en-US"/>
        </a:p>
      </dgm:t>
    </dgm:pt>
    <dgm:pt modelId="{0986BFF1-BD44-4E43-9889-260294AF43AC}" type="sibTrans" cxnId="{9D7163D1-18FF-804B-BBC1-C9A3C9E494F3}">
      <dgm:prSet/>
      <dgm:spPr/>
      <dgm:t>
        <a:bodyPr/>
        <a:lstStyle/>
        <a:p>
          <a:endParaRPr lang="en-US"/>
        </a:p>
      </dgm:t>
    </dgm:pt>
    <dgm:pt modelId="{4A85E4A9-DCB6-194A-A8ED-F4EE82F5259E}" type="pres">
      <dgm:prSet presAssocID="{5444506F-E9E3-6347-AB97-76D1C7C24EB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C216F889-AAE0-0A4E-B223-6728ACDCE011}" type="pres">
      <dgm:prSet presAssocID="{61197438-5163-3A41-9972-E0ADBE9381FD}" presName="parentLin" presStyleCnt="0"/>
      <dgm:spPr/>
      <dgm:t>
        <a:bodyPr/>
        <a:lstStyle/>
        <a:p>
          <a:endParaRPr lang="en-US"/>
        </a:p>
      </dgm:t>
    </dgm:pt>
    <dgm:pt modelId="{2F4C7F57-A133-9E42-84D9-C25CF5174DB9}" type="pres">
      <dgm:prSet presAssocID="{61197438-5163-3A41-9972-E0ADBE9381FD}" presName="parentLeftMargin" presStyleLbl="node1" presStyleIdx="0" presStyleCnt="3"/>
      <dgm:spPr/>
      <dgm:t>
        <a:bodyPr/>
        <a:lstStyle/>
        <a:p>
          <a:endParaRPr lang="en-IN"/>
        </a:p>
      </dgm:t>
    </dgm:pt>
    <dgm:pt modelId="{6AB8C396-A7E7-2C44-8D01-FA8A18A06567}" type="pres">
      <dgm:prSet presAssocID="{61197438-5163-3A41-9972-E0ADBE9381FD}" presName="parentText" presStyleLbl="node1" presStyleIdx="0" presStyleCnt="3" custScaleX="115676" custScaleY="137668" custLinFactNeighborX="16472" custLinFactNeighborY="-13967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98C8E3D-6193-3246-8447-DA4895B17CB0}" type="pres">
      <dgm:prSet presAssocID="{61197438-5163-3A41-9972-E0ADBE9381FD}" presName="negativeSpace" presStyleCnt="0"/>
      <dgm:spPr/>
      <dgm:t>
        <a:bodyPr/>
        <a:lstStyle/>
        <a:p>
          <a:endParaRPr lang="en-US"/>
        </a:p>
      </dgm:t>
    </dgm:pt>
    <dgm:pt modelId="{F99EA8AE-4F33-FA41-8419-3AF77B0DCA68}" type="pres">
      <dgm:prSet presAssocID="{61197438-5163-3A41-9972-E0ADBE9381FD}" presName="childText" presStyleLbl="conFgAcc1" presStyleIdx="0" presStyleCnt="3" custLinFactY="-29752" custLinFactNeighborY="-100000">
        <dgm:presLayoutVars>
          <dgm:bulletEnabled val="1"/>
        </dgm:presLayoutVars>
      </dgm:prSet>
      <dgm:spPr>
        <a:ln>
          <a:solidFill>
            <a:srgbClr val="FF6600"/>
          </a:solidFill>
        </a:ln>
      </dgm:spPr>
      <dgm:t>
        <a:bodyPr/>
        <a:lstStyle/>
        <a:p>
          <a:endParaRPr lang="en-US"/>
        </a:p>
      </dgm:t>
    </dgm:pt>
    <dgm:pt modelId="{05C08055-83C7-E243-A7B8-9AABCB80F42F}" type="pres">
      <dgm:prSet presAssocID="{4E007B58-27C3-8B4C-8D25-AD3AD4A4069F}" presName="spaceBetweenRectangles" presStyleCnt="0"/>
      <dgm:spPr/>
      <dgm:t>
        <a:bodyPr/>
        <a:lstStyle/>
        <a:p>
          <a:endParaRPr lang="en-US"/>
        </a:p>
      </dgm:t>
    </dgm:pt>
    <dgm:pt modelId="{FCF226D1-EBCE-A344-B821-8B0C1DDB2F04}" type="pres">
      <dgm:prSet presAssocID="{176635D3-C924-5D4D-A59C-F7554E4C6EF9}" presName="parentLin" presStyleCnt="0"/>
      <dgm:spPr/>
      <dgm:t>
        <a:bodyPr/>
        <a:lstStyle/>
        <a:p>
          <a:endParaRPr lang="en-US"/>
        </a:p>
      </dgm:t>
    </dgm:pt>
    <dgm:pt modelId="{4A2A5DA3-7D96-9A49-A55C-8BC12FA92454}" type="pres">
      <dgm:prSet presAssocID="{176635D3-C924-5D4D-A59C-F7554E4C6EF9}" presName="parentLeftMargin" presStyleLbl="node1" presStyleIdx="0" presStyleCnt="3"/>
      <dgm:spPr/>
      <dgm:t>
        <a:bodyPr/>
        <a:lstStyle/>
        <a:p>
          <a:endParaRPr lang="en-IN"/>
        </a:p>
      </dgm:t>
    </dgm:pt>
    <dgm:pt modelId="{77022FD0-91C9-524B-88F2-9AF9668E59FB}" type="pres">
      <dgm:prSet presAssocID="{176635D3-C924-5D4D-A59C-F7554E4C6EF9}" presName="parentText" presStyleLbl="node1" presStyleIdx="1" presStyleCnt="3" custScaleX="115676" custScaleY="137668" custLinFactNeighborX="16472" custLinFactNeighborY="1746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2807CB8-45E3-E74E-856B-23350B19C0E6}" type="pres">
      <dgm:prSet presAssocID="{176635D3-C924-5D4D-A59C-F7554E4C6EF9}" presName="negativeSpace" presStyleCnt="0"/>
      <dgm:spPr/>
      <dgm:t>
        <a:bodyPr/>
        <a:lstStyle/>
        <a:p>
          <a:endParaRPr lang="en-US"/>
        </a:p>
      </dgm:t>
    </dgm:pt>
    <dgm:pt modelId="{72487302-024E-A344-A789-C5A3008E9A08}" type="pres">
      <dgm:prSet presAssocID="{176635D3-C924-5D4D-A59C-F7554E4C6EF9}" presName="childText" presStyleLbl="conFgAcc1" presStyleIdx="1" presStyleCnt="3" custLinFactNeighborY="-67051">
        <dgm:presLayoutVars>
          <dgm:bulletEnabled val="1"/>
        </dgm:presLayoutVars>
      </dgm:prSet>
      <dgm:spPr>
        <a:ln>
          <a:solidFill>
            <a:srgbClr val="FF6600"/>
          </a:solidFill>
        </a:ln>
      </dgm:spPr>
      <dgm:t>
        <a:bodyPr/>
        <a:lstStyle/>
        <a:p>
          <a:endParaRPr lang="en-US"/>
        </a:p>
      </dgm:t>
    </dgm:pt>
    <dgm:pt modelId="{71EFE467-68C0-F84D-81AB-E563640F7A3E}" type="pres">
      <dgm:prSet presAssocID="{91E4FF98-3866-8842-91CF-556C288E844E}" presName="spaceBetweenRectangles" presStyleCnt="0"/>
      <dgm:spPr/>
      <dgm:t>
        <a:bodyPr/>
        <a:lstStyle/>
        <a:p>
          <a:endParaRPr lang="en-US"/>
        </a:p>
      </dgm:t>
    </dgm:pt>
    <dgm:pt modelId="{F31C78FC-642F-754F-A4DA-5718D8F6F5EA}" type="pres">
      <dgm:prSet presAssocID="{484F0BFA-84F3-7348-85AB-0310A8202ED2}" presName="parentLin" presStyleCnt="0"/>
      <dgm:spPr/>
      <dgm:t>
        <a:bodyPr/>
        <a:lstStyle/>
        <a:p>
          <a:endParaRPr lang="en-US"/>
        </a:p>
      </dgm:t>
    </dgm:pt>
    <dgm:pt modelId="{AC91251A-9D8E-9B4B-97AD-C52E2233F16D}" type="pres">
      <dgm:prSet presAssocID="{484F0BFA-84F3-7348-85AB-0310A8202ED2}" presName="parentLeftMargin" presStyleLbl="node1" presStyleIdx="1" presStyleCnt="3"/>
      <dgm:spPr/>
      <dgm:t>
        <a:bodyPr/>
        <a:lstStyle/>
        <a:p>
          <a:endParaRPr lang="en-IN"/>
        </a:p>
      </dgm:t>
    </dgm:pt>
    <dgm:pt modelId="{BEF759CF-AAB4-8E46-981B-DA6E889E40B7}" type="pres">
      <dgm:prSet presAssocID="{484F0BFA-84F3-7348-85AB-0310A8202ED2}" presName="parentText" presStyleLbl="node1" presStyleIdx="2" presStyleCnt="3" custScaleX="115676" custScaleY="137668" custLinFactNeighborX="16472" custLinFactNeighborY="34921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1D1F8AAD-F8E9-2C43-BB90-E98816791ADB}" type="pres">
      <dgm:prSet presAssocID="{484F0BFA-84F3-7348-85AB-0310A8202ED2}" presName="negativeSpace" presStyleCnt="0"/>
      <dgm:spPr/>
      <dgm:t>
        <a:bodyPr/>
        <a:lstStyle/>
        <a:p>
          <a:endParaRPr lang="en-US"/>
        </a:p>
      </dgm:t>
    </dgm:pt>
    <dgm:pt modelId="{CD169D9C-581C-834D-8BEF-010A6E39EB73}" type="pres">
      <dgm:prSet presAssocID="{484F0BFA-84F3-7348-85AB-0310A8202ED2}" presName="childText" presStyleLbl="conFgAcc1" presStyleIdx="2" presStyleCnt="3" custLinFactNeighborY="-1761">
        <dgm:presLayoutVars>
          <dgm:bulletEnabled val="1"/>
        </dgm:presLayoutVars>
      </dgm:prSet>
      <dgm:spPr>
        <a:ln>
          <a:solidFill>
            <a:srgbClr val="FF6600"/>
          </a:solidFill>
        </a:ln>
      </dgm:spPr>
      <dgm:t>
        <a:bodyPr/>
        <a:lstStyle/>
        <a:p>
          <a:endParaRPr lang="en-US"/>
        </a:p>
      </dgm:t>
    </dgm:pt>
  </dgm:ptLst>
  <dgm:cxnLst>
    <dgm:cxn modelId="{6908B9C3-D75F-AB4D-8FB0-42D36E02A9C0}" type="presOf" srcId="{61197438-5163-3A41-9972-E0ADBE9381FD}" destId="{6AB8C396-A7E7-2C44-8D01-FA8A18A06567}" srcOrd="1" destOrd="0" presId="urn:microsoft.com/office/officeart/2005/8/layout/list1"/>
    <dgm:cxn modelId="{DD7CEC08-6FE8-1F4D-AD09-2F03623A7886}" type="presOf" srcId="{5444506F-E9E3-6347-AB97-76D1C7C24EB1}" destId="{4A85E4A9-DCB6-194A-A8ED-F4EE82F5259E}" srcOrd="0" destOrd="0" presId="urn:microsoft.com/office/officeart/2005/8/layout/list1"/>
    <dgm:cxn modelId="{017102F5-4858-8F42-BD3F-67DDD5E6E045}" type="presOf" srcId="{61197438-5163-3A41-9972-E0ADBE9381FD}" destId="{2F4C7F57-A133-9E42-84D9-C25CF5174DB9}" srcOrd="0" destOrd="0" presId="urn:microsoft.com/office/officeart/2005/8/layout/list1"/>
    <dgm:cxn modelId="{A51D6D5E-4794-5B43-9A90-FF566FADC22F}" type="presOf" srcId="{176635D3-C924-5D4D-A59C-F7554E4C6EF9}" destId="{77022FD0-91C9-524B-88F2-9AF9668E59FB}" srcOrd="1" destOrd="0" presId="urn:microsoft.com/office/officeart/2005/8/layout/list1"/>
    <dgm:cxn modelId="{2F0B9663-182D-C241-9D2B-A8F6583BEE83}" type="presOf" srcId="{484F0BFA-84F3-7348-85AB-0310A8202ED2}" destId="{AC91251A-9D8E-9B4B-97AD-C52E2233F16D}" srcOrd="0" destOrd="0" presId="urn:microsoft.com/office/officeart/2005/8/layout/list1"/>
    <dgm:cxn modelId="{9D7163D1-18FF-804B-BBC1-C9A3C9E494F3}" srcId="{5444506F-E9E3-6347-AB97-76D1C7C24EB1}" destId="{484F0BFA-84F3-7348-85AB-0310A8202ED2}" srcOrd="2" destOrd="0" parTransId="{A45740DD-9C23-5042-BD95-EDFB121A11E5}" sibTransId="{0986BFF1-BD44-4E43-9889-260294AF43AC}"/>
    <dgm:cxn modelId="{33884D80-6217-5C44-9B46-5DF9CE2D455C}" type="presOf" srcId="{484F0BFA-84F3-7348-85AB-0310A8202ED2}" destId="{BEF759CF-AAB4-8E46-981B-DA6E889E40B7}" srcOrd="1" destOrd="0" presId="urn:microsoft.com/office/officeart/2005/8/layout/list1"/>
    <dgm:cxn modelId="{F1EB926E-5FF8-274E-91FB-EDE7A3FF1144}" srcId="{5444506F-E9E3-6347-AB97-76D1C7C24EB1}" destId="{176635D3-C924-5D4D-A59C-F7554E4C6EF9}" srcOrd="1" destOrd="0" parTransId="{065B58D5-00F9-EF49-9C1B-9E731B3A5580}" sibTransId="{91E4FF98-3866-8842-91CF-556C288E844E}"/>
    <dgm:cxn modelId="{44F9561F-EDD7-C246-8D61-7859B256C50F}" srcId="{5444506F-E9E3-6347-AB97-76D1C7C24EB1}" destId="{61197438-5163-3A41-9972-E0ADBE9381FD}" srcOrd="0" destOrd="0" parTransId="{3A4B25A2-479E-B545-9B80-AC1313BB60C8}" sibTransId="{4E007B58-27C3-8B4C-8D25-AD3AD4A4069F}"/>
    <dgm:cxn modelId="{185FA307-B288-EF46-B1CD-51D5E5F9C5D1}" type="presOf" srcId="{176635D3-C924-5D4D-A59C-F7554E4C6EF9}" destId="{4A2A5DA3-7D96-9A49-A55C-8BC12FA92454}" srcOrd="0" destOrd="0" presId="urn:microsoft.com/office/officeart/2005/8/layout/list1"/>
    <dgm:cxn modelId="{7C4719B2-6A11-1149-92DD-D739DB812B56}" type="presParOf" srcId="{4A85E4A9-DCB6-194A-A8ED-F4EE82F5259E}" destId="{C216F889-AAE0-0A4E-B223-6728ACDCE011}" srcOrd="0" destOrd="0" presId="urn:microsoft.com/office/officeart/2005/8/layout/list1"/>
    <dgm:cxn modelId="{7964E72A-18F7-604B-BA35-3AE13839F899}" type="presParOf" srcId="{C216F889-AAE0-0A4E-B223-6728ACDCE011}" destId="{2F4C7F57-A133-9E42-84D9-C25CF5174DB9}" srcOrd="0" destOrd="0" presId="urn:microsoft.com/office/officeart/2005/8/layout/list1"/>
    <dgm:cxn modelId="{5F473270-9048-0940-BE10-6A0158E38ACC}" type="presParOf" srcId="{C216F889-AAE0-0A4E-B223-6728ACDCE011}" destId="{6AB8C396-A7E7-2C44-8D01-FA8A18A06567}" srcOrd="1" destOrd="0" presId="urn:microsoft.com/office/officeart/2005/8/layout/list1"/>
    <dgm:cxn modelId="{D4078392-8E7E-C94D-B151-99EF812C3DA5}" type="presParOf" srcId="{4A85E4A9-DCB6-194A-A8ED-F4EE82F5259E}" destId="{098C8E3D-6193-3246-8447-DA4895B17CB0}" srcOrd="1" destOrd="0" presId="urn:microsoft.com/office/officeart/2005/8/layout/list1"/>
    <dgm:cxn modelId="{73EEB0C9-464B-984C-AC11-A29F60CB3628}" type="presParOf" srcId="{4A85E4A9-DCB6-194A-A8ED-F4EE82F5259E}" destId="{F99EA8AE-4F33-FA41-8419-3AF77B0DCA68}" srcOrd="2" destOrd="0" presId="urn:microsoft.com/office/officeart/2005/8/layout/list1"/>
    <dgm:cxn modelId="{D089747B-4898-D94E-9E04-ECB56AE9240D}" type="presParOf" srcId="{4A85E4A9-DCB6-194A-A8ED-F4EE82F5259E}" destId="{05C08055-83C7-E243-A7B8-9AABCB80F42F}" srcOrd="3" destOrd="0" presId="urn:microsoft.com/office/officeart/2005/8/layout/list1"/>
    <dgm:cxn modelId="{75A77A9F-57EC-1243-9145-99D235068A19}" type="presParOf" srcId="{4A85E4A9-DCB6-194A-A8ED-F4EE82F5259E}" destId="{FCF226D1-EBCE-A344-B821-8B0C1DDB2F04}" srcOrd="4" destOrd="0" presId="urn:microsoft.com/office/officeart/2005/8/layout/list1"/>
    <dgm:cxn modelId="{A10149DC-932A-A640-AF4A-79D6EB732742}" type="presParOf" srcId="{FCF226D1-EBCE-A344-B821-8B0C1DDB2F04}" destId="{4A2A5DA3-7D96-9A49-A55C-8BC12FA92454}" srcOrd="0" destOrd="0" presId="urn:microsoft.com/office/officeart/2005/8/layout/list1"/>
    <dgm:cxn modelId="{BBC30380-2FD5-794F-8D91-2D7CBE7EDB9D}" type="presParOf" srcId="{FCF226D1-EBCE-A344-B821-8B0C1DDB2F04}" destId="{77022FD0-91C9-524B-88F2-9AF9668E59FB}" srcOrd="1" destOrd="0" presId="urn:microsoft.com/office/officeart/2005/8/layout/list1"/>
    <dgm:cxn modelId="{9993EFE4-3E97-AC4F-AA76-BA81FBDD5B88}" type="presParOf" srcId="{4A85E4A9-DCB6-194A-A8ED-F4EE82F5259E}" destId="{B2807CB8-45E3-E74E-856B-23350B19C0E6}" srcOrd="5" destOrd="0" presId="urn:microsoft.com/office/officeart/2005/8/layout/list1"/>
    <dgm:cxn modelId="{01166B43-E771-A64B-99CC-DB76A26788AD}" type="presParOf" srcId="{4A85E4A9-DCB6-194A-A8ED-F4EE82F5259E}" destId="{72487302-024E-A344-A789-C5A3008E9A08}" srcOrd="6" destOrd="0" presId="urn:microsoft.com/office/officeart/2005/8/layout/list1"/>
    <dgm:cxn modelId="{4DA31B1D-B5E3-FB49-9AE6-41093D438086}" type="presParOf" srcId="{4A85E4A9-DCB6-194A-A8ED-F4EE82F5259E}" destId="{71EFE467-68C0-F84D-81AB-E563640F7A3E}" srcOrd="7" destOrd="0" presId="urn:microsoft.com/office/officeart/2005/8/layout/list1"/>
    <dgm:cxn modelId="{1915777F-D71A-FB43-A6CB-C230EF344E86}" type="presParOf" srcId="{4A85E4A9-DCB6-194A-A8ED-F4EE82F5259E}" destId="{F31C78FC-642F-754F-A4DA-5718D8F6F5EA}" srcOrd="8" destOrd="0" presId="urn:microsoft.com/office/officeart/2005/8/layout/list1"/>
    <dgm:cxn modelId="{E06E88E0-8829-9F4F-99A1-2D23AC9CB4E8}" type="presParOf" srcId="{F31C78FC-642F-754F-A4DA-5718D8F6F5EA}" destId="{AC91251A-9D8E-9B4B-97AD-C52E2233F16D}" srcOrd="0" destOrd="0" presId="urn:microsoft.com/office/officeart/2005/8/layout/list1"/>
    <dgm:cxn modelId="{6144C1A0-481D-5846-86D6-67683DEE55CC}" type="presParOf" srcId="{F31C78FC-642F-754F-A4DA-5718D8F6F5EA}" destId="{BEF759CF-AAB4-8E46-981B-DA6E889E40B7}" srcOrd="1" destOrd="0" presId="urn:microsoft.com/office/officeart/2005/8/layout/list1"/>
    <dgm:cxn modelId="{058AB3C3-ABF2-7E46-9874-68095F4858B6}" type="presParOf" srcId="{4A85E4A9-DCB6-194A-A8ED-F4EE82F5259E}" destId="{1D1F8AAD-F8E9-2C43-BB90-E98816791ADB}" srcOrd="9" destOrd="0" presId="urn:microsoft.com/office/officeart/2005/8/layout/list1"/>
    <dgm:cxn modelId="{F635447A-14AC-F849-9AE7-A277BD73AC05}" type="presParOf" srcId="{4A85E4A9-DCB6-194A-A8ED-F4EE82F5259E}" destId="{CD169D9C-581C-834D-8BEF-010A6E39EB73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44506F-E9E3-6347-AB97-76D1C7C24EB1}" type="doc">
      <dgm:prSet loTypeId="urn:microsoft.com/office/officeart/2005/8/layout/list1" loCatId="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61197438-5163-3A41-9972-E0ADBE9381FD}">
      <dgm:prSet custT="1"/>
      <dgm:spPr>
        <a:solidFill>
          <a:schemeClr val="tx2"/>
        </a:solidFill>
      </dgm:spPr>
      <dgm:t>
        <a:bodyPr/>
        <a:lstStyle/>
        <a:p>
          <a:pPr rtl="0"/>
          <a:r>
            <a:rPr lang="en-US" sz="1200" b="1" dirty="0" smtClean="0">
              <a:latin typeface="Century Gothic"/>
              <a:cs typeface="Century Gothic"/>
            </a:rPr>
            <a:t>CHETAN SHAH – PARTNER</a:t>
          </a:r>
        </a:p>
      </dgm:t>
    </dgm:pt>
    <dgm:pt modelId="{3A4B25A2-479E-B545-9B80-AC1313BB60C8}" type="parTrans" cxnId="{44F9561F-EDD7-C246-8D61-7859B256C50F}">
      <dgm:prSet/>
      <dgm:spPr/>
      <dgm:t>
        <a:bodyPr/>
        <a:lstStyle/>
        <a:p>
          <a:endParaRPr lang="en-US" sz="1200" b="1" dirty="0"/>
        </a:p>
      </dgm:t>
    </dgm:pt>
    <dgm:pt modelId="{4E007B58-27C3-8B4C-8D25-AD3AD4A4069F}" type="sibTrans" cxnId="{44F9561F-EDD7-C246-8D61-7859B256C50F}">
      <dgm:prSet/>
      <dgm:spPr/>
      <dgm:t>
        <a:bodyPr/>
        <a:lstStyle/>
        <a:p>
          <a:endParaRPr lang="en-US" sz="1200" b="1" dirty="0"/>
        </a:p>
      </dgm:t>
    </dgm:pt>
    <dgm:pt modelId="{176635D3-C924-5D4D-A59C-F7554E4C6EF9}">
      <dgm:prSet custT="1"/>
      <dgm:spPr>
        <a:solidFill>
          <a:schemeClr val="tx2"/>
        </a:solidFill>
      </dgm:spPr>
      <dgm:t>
        <a:bodyPr/>
        <a:lstStyle/>
        <a:p>
          <a:pPr rtl="0"/>
          <a:r>
            <a:rPr lang="en-US" sz="1200" b="1" dirty="0" smtClean="0">
              <a:latin typeface="Century Gothic"/>
              <a:cs typeface="Century Gothic"/>
            </a:rPr>
            <a:t>JITEN SHAH - PARTNER</a:t>
          </a:r>
          <a:endParaRPr lang="en-US" sz="1200" b="1" dirty="0">
            <a:latin typeface="Cambria"/>
            <a:cs typeface="Cambria"/>
          </a:endParaRPr>
        </a:p>
      </dgm:t>
    </dgm:pt>
    <dgm:pt modelId="{065B58D5-00F9-EF49-9C1B-9E731B3A5580}" type="parTrans" cxnId="{F1EB926E-5FF8-274E-91FB-EDE7A3FF1144}">
      <dgm:prSet/>
      <dgm:spPr/>
      <dgm:t>
        <a:bodyPr/>
        <a:lstStyle/>
        <a:p>
          <a:endParaRPr lang="en-US" sz="1200" b="1" dirty="0"/>
        </a:p>
      </dgm:t>
    </dgm:pt>
    <dgm:pt modelId="{91E4FF98-3866-8842-91CF-556C288E844E}" type="sibTrans" cxnId="{F1EB926E-5FF8-274E-91FB-EDE7A3FF1144}">
      <dgm:prSet/>
      <dgm:spPr/>
      <dgm:t>
        <a:bodyPr/>
        <a:lstStyle/>
        <a:p>
          <a:endParaRPr lang="en-US" sz="1200" b="1" dirty="0"/>
        </a:p>
      </dgm:t>
    </dgm:pt>
    <dgm:pt modelId="{484F0BFA-84F3-7348-85AB-0310A8202ED2}">
      <dgm:prSet custT="1"/>
      <dgm:spPr>
        <a:solidFill>
          <a:schemeClr val="tx2"/>
        </a:solidFill>
      </dgm:spPr>
      <dgm:t>
        <a:bodyPr/>
        <a:lstStyle/>
        <a:p>
          <a:pPr rtl="0"/>
          <a:r>
            <a:rPr lang="en-US" sz="1200" b="1" dirty="0" smtClean="0">
              <a:latin typeface="Century Gothic"/>
              <a:cs typeface="Century Gothic"/>
            </a:rPr>
            <a:t>MITA SHAH - PARTNER</a:t>
          </a:r>
          <a:endParaRPr lang="en-US" sz="1200" b="1" dirty="0">
            <a:latin typeface="Cambria"/>
            <a:cs typeface="Cambria"/>
          </a:endParaRPr>
        </a:p>
      </dgm:t>
    </dgm:pt>
    <dgm:pt modelId="{A45740DD-9C23-5042-BD95-EDFB121A11E5}" type="parTrans" cxnId="{9D7163D1-18FF-804B-BBC1-C9A3C9E494F3}">
      <dgm:prSet/>
      <dgm:spPr/>
      <dgm:t>
        <a:bodyPr/>
        <a:lstStyle/>
        <a:p>
          <a:endParaRPr lang="en-US" sz="1200" b="1" dirty="0"/>
        </a:p>
      </dgm:t>
    </dgm:pt>
    <dgm:pt modelId="{0986BFF1-BD44-4E43-9889-260294AF43AC}" type="sibTrans" cxnId="{9D7163D1-18FF-804B-BBC1-C9A3C9E494F3}">
      <dgm:prSet/>
      <dgm:spPr/>
      <dgm:t>
        <a:bodyPr/>
        <a:lstStyle/>
        <a:p>
          <a:endParaRPr lang="en-US" sz="1200" b="1" dirty="0"/>
        </a:p>
      </dgm:t>
    </dgm:pt>
    <dgm:pt modelId="{4A85E4A9-DCB6-194A-A8ED-F4EE82F5259E}" type="pres">
      <dgm:prSet presAssocID="{5444506F-E9E3-6347-AB97-76D1C7C24EB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C216F889-AAE0-0A4E-B223-6728ACDCE011}" type="pres">
      <dgm:prSet presAssocID="{61197438-5163-3A41-9972-E0ADBE9381FD}" presName="parentLin" presStyleCnt="0"/>
      <dgm:spPr/>
      <dgm:t>
        <a:bodyPr/>
        <a:lstStyle/>
        <a:p>
          <a:endParaRPr lang="en-US"/>
        </a:p>
      </dgm:t>
    </dgm:pt>
    <dgm:pt modelId="{2F4C7F57-A133-9E42-84D9-C25CF5174DB9}" type="pres">
      <dgm:prSet presAssocID="{61197438-5163-3A41-9972-E0ADBE9381FD}" presName="parentLeftMargin" presStyleLbl="node1" presStyleIdx="0" presStyleCnt="3"/>
      <dgm:spPr/>
      <dgm:t>
        <a:bodyPr/>
        <a:lstStyle/>
        <a:p>
          <a:endParaRPr lang="en-IN"/>
        </a:p>
      </dgm:t>
    </dgm:pt>
    <dgm:pt modelId="{6AB8C396-A7E7-2C44-8D01-FA8A18A06567}" type="pres">
      <dgm:prSet presAssocID="{61197438-5163-3A41-9972-E0ADBE9381FD}" presName="parentText" presStyleLbl="node1" presStyleIdx="0" presStyleCnt="3" custScaleX="81049" custScaleY="243902" custLinFactNeighborX="7260" custLinFactNeighborY="-8554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98C8E3D-6193-3246-8447-DA4895B17CB0}" type="pres">
      <dgm:prSet presAssocID="{61197438-5163-3A41-9972-E0ADBE9381FD}" presName="negativeSpace" presStyleCnt="0"/>
      <dgm:spPr/>
      <dgm:t>
        <a:bodyPr/>
        <a:lstStyle/>
        <a:p>
          <a:endParaRPr lang="en-US"/>
        </a:p>
      </dgm:t>
    </dgm:pt>
    <dgm:pt modelId="{F99EA8AE-4F33-FA41-8419-3AF77B0DCA68}" type="pres">
      <dgm:prSet presAssocID="{61197438-5163-3A41-9972-E0ADBE9381FD}" presName="childText" presStyleLbl="conFgAcc1" presStyleIdx="0" presStyleCnt="3" custScaleX="79788" custScaleY="296158" custLinFactY="-95559" custLinFactNeighborY="-100000">
        <dgm:presLayoutVars>
          <dgm:bulletEnabled val="1"/>
        </dgm:presLayoutVars>
      </dgm:prSet>
      <dgm:spPr>
        <a:ln>
          <a:solidFill>
            <a:srgbClr val="FF6600"/>
          </a:solidFill>
        </a:ln>
      </dgm:spPr>
      <dgm:t>
        <a:bodyPr/>
        <a:lstStyle/>
        <a:p>
          <a:endParaRPr lang="en-US"/>
        </a:p>
      </dgm:t>
    </dgm:pt>
    <dgm:pt modelId="{05C08055-83C7-E243-A7B8-9AABCB80F42F}" type="pres">
      <dgm:prSet presAssocID="{4E007B58-27C3-8B4C-8D25-AD3AD4A4069F}" presName="spaceBetweenRectangles" presStyleCnt="0"/>
      <dgm:spPr/>
      <dgm:t>
        <a:bodyPr/>
        <a:lstStyle/>
        <a:p>
          <a:endParaRPr lang="en-US"/>
        </a:p>
      </dgm:t>
    </dgm:pt>
    <dgm:pt modelId="{FCF226D1-EBCE-A344-B821-8B0C1DDB2F04}" type="pres">
      <dgm:prSet presAssocID="{176635D3-C924-5D4D-A59C-F7554E4C6EF9}" presName="parentLin" presStyleCnt="0"/>
      <dgm:spPr/>
      <dgm:t>
        <a:bodyPr/>
        <a:lstStyle/>
        <a:p>
          <a:endParaRPr lang="en-US"/>
        </a:p>
      </dgm:t>
    </dgm:pt>
    <dgm:pt modelId="{4A2A5DA3-7D96-9A49-A55C-8BC12FA92454}" type="pres">
      <dgm:prSet presAssocID="{176635D3-C924-5D4D-A59C-F7554E4C6EF9}" presName="parentLeftMargin" presStyleLbl="node1" presStyleIdx="0" presStyleCnt="3"/>
      <dgm:spPr/>
      <dgm:t>
        <a:bodyPr/>
        <a:lstStyle/>
        <a:p>
          <a:endParaRPr lang="en-IN"/>
        </a:p>
      </dgm:t>
    </dgm:pt>
    <dgm:pt modelId="{77022FD0-91C9-524B-88F2-9AF9668E59FB}" type="pres">
      <dgm:prSet presAssocID="{176635D3-C924-5D4D-A59C-F7554E4C6EF9}" presName="parentText" presStyleLbl="node1" presStyleIdx="1" presStyleCnt="3" custScaleX="81049" custScaleY="243902" custLinFactNeighborX="7260" custLinFactNeighborY="-29360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2807CB8-45E3-E74E-856B-23350B19C0E6}" type="pres">
      <dgm:prSet presAssocID="{176635D3-C924-5D4D-A59C-F7554E4C6EF9}" presName="negativeSpace" presStyleCnt="0"/>
      <dgm:spPr/>
      <dgm:t>
        <a:bodyPr/>
        <a:lstStyle/>
        <a:p>
          <a:endParaRPr lang="en-US"/>
        </a:p>
      </dgm:t>
    </dgm:pt>
    <dgm:pt modelId="{72487302-024E-A344-A789-C5A3008E9A08}" type="pres">
      <dgm:prSet presAssocID="{176635D3-C924-5D4D-A59C-F7554E4C6EF9}" presName="childText" presStyleLbl="conFgAcc1" presStyleIdx="1" presStyleCnt="3" custScaleX="79788" custScaleY="296158" custLinFactY="-95559" custLinFactNeighborY="-100000">
        <dgm:presLayoutVars>
          <dgm:bulletEnabled val="1"/>
        </dgm:presLayoutVars>
      </dgm:prSet>
      <dgm:spPr>
        <a:ln>
          <a:solidFill>
            <a:srgbClr val="FF6600"/>
          </a:solidFill>
        </a:ln>
      </dgm:spPr>
      <dgm:t>
        <a:bodyPr/>
        <a:lstStyle/>
        <a:p>
          <a:endParaRPr lang="en-US"/>
        </a:p>
      </dgm:t>
    </dgm:pt>
    <dgm:pt modelId="{71EFE467-68C0-F84D-81AB-E563640F7A3E}" type="pres">
      <dgm:prSet presAssocID="{91E4FF98-3866-8842-91CF-556C288E844E}" presName="spaceBetweenRectangles" presStyleCnt="0"/>
      <dgm:spPr/>
      <dgm:t>
        <a:bodyPr/>
        <a:lstStyle/>
        <a:p>
          <a:endParaRPr lang="en-US"/>
        </a:p>
      </dgm:t>
    </dgm:pt>
    <dgm:pt modelId="{F31C78FC-642F-754F-A4DA-5718D8F6F5EA}" type="pres">
      <dgm:prSet presAssocID="{484F0BFA-84F3-7348-85AB-0310A8202ED2}" presName="parentLin" presStyleCnt="0"/>
      <dgm:spPr/>
      <dgm:t>
        <a:bodyPr/>
        <a:lstStyle/>
        <a:p>
          <a:endParaRPr lang="en-US"/>
        </a:p>
      </dgm:t>
    </dgm:pt>
    <dgm:pt modelId="{AC91251A-9D8E-9B4B-97AD-C52E2233F16D}" type="pres">
      <dgm:prSet presAssocID="{484F0BFA-84F3-7348-85AB-0310A8202ED2}" presName="parentLeftMargin" presStyleLbl="node1" presStyleIdx="1" presStyleCnt="3"/>
      <dgm:spPr/>
      <dgm:t>
        <a:bodyPr/>
        <a:lstStyle/>
        <a:p>
          <a:endParaRPr lang="en-IN"/>
        </a:p>
      </dgm:t>
    </dgm:pt>
    <dgm:pt modelId="{BEF759CF-AAB4-8E46-981B-DA6E889E40B7}" type="pres">
      <dgm:prSet presAssocID="{484F0BFA-84F3-7348-85AB-0310A8202ED2}" presName="parentText" presStyleLbl="node1" presStyleIdx="2" presStyleCnt="3" custScaleX="81049" custScaleY="271003" custLinFactNeighborX="7260" custLinFactNeighborY="-29360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1D1F8AAD-F8E9-2C43-BB90-E98816791ADB}" type="pres">
      <dgm:prSet presAssocID="{484F0BFA-84F3-7348-85AB-0310A8202ED2}" presName="negativeSpace" presStyleCnt="0"/>
      <dgm:spPr/>
      <dgm:t>
        <a:bodyPr/>
        <a:lstStyle/>
        <a:p>
          <a:endParaRPr lang="en-US"/>
        </a:p>
      </dgm:t>
    </dgm:pt>
    <dgm:pt modelId="{CD169D9C-581C-834D-8BEF-010A6E39EB73}" type="pres">
      <dgm:prSet presAssocID="{484F0BFA-84F3-7348-85AB-0310A8202ED2}" presName="childText" presStyleLbl="conFgAcc1" presStyleIdx="2" presStyleCnt="3" custScaleX="79788" custScaleY="296158" custLinFactY="-95559" custLinFactNeighborY="-100000">
        <dgm:presLayoutVars>
          <dgm:bulletEnabled val="1"/>
        </dgm:presLayoutVars>
      </dgm:prSet>
      <dgm:spPr>
        <a:ln>
          <a:solidFill>
            <a:srgbClr val="FF6600"/>
          </a:solidFill>
        </a:ln>
      </dgm:spPr>
      <dgm:t>
        <a:bodyPr/>
        <a:lstStyle/>
        <a:p>
          <a:endParaRPr lang="en-US"/>
        </a:p>
      </dgm:t>
    </dgm:pt>
  </dgm:ptLst>
  <dgm:cxnLst>
    <dgm:cxn modelId="{9D7163D1-18FF-804B-BBC1-C9A3C9E494F3}" srcId="{5444506F-E9E3-6347-AB97-76D1C7C24EB1}" destId="{484F0BFA-84F3-7348-85AB-0310A8202ED2}" srcOrd="2" destOrd="0" parTransId="{A45740DD-9C23-5042-BD95-EDFB121A11E5}" sibTransId="{0986BFF1-BD44-4E43-9889-260294AF43AC}"/>
    <dgm:cxn modelId="{EA3D4BEC-6743-B549-A8DA-DE0004814455}" type="presOf" srcId="{5444506F-E9E3-6347-AB97-76D1C7C24EB1}" destId="{4A85E4A9-DCB6-194A-A8ED-F4EE82F5259E}" srcOrd="0" destOrd="0" presId="urn:microsoft.com/office/officeart/2005/8/layout/list1"/>
    <dgm:cxn modelId="{C8AF0DD2-4A90-CD4C-9FDC-8B3BE29E0092}" type="presOf" srcId="{484F0BFA-84F3-7348-85AB-0310A8202ED2}" destId="{BEF759CF-AAB4-8E46-981B-DA6E889E40B7}" srcOrd="1" destOrd="0" presId="urn:microsoft.com/office/officeart/2005/8/layout/list1"/>
    <dgm:cxn modelId="{58ACCF02-D3C2-9D40-B090-958818FDBF56}" type="presOf" srcId="{61197438-5163-3A41-9972-E0ADBE9381FD}" destId="{6AB8C396-A7E7-2C44-8D01-FA8A18A06567}" srcOrd="1" destOrd="0" presId="urn:microsoft.com/office/officeart/2005/8/layout/list1"/>
    <dgm:cxn modelId="{E961357C-CBAF-204A-AC06-E5EE27DEF5C6}" type="presOf" srcId="{61197438-5163-3A41-9972-E0ADBE9381FD}" destId="{2F4C7F57-A133-9E42-84D9-C25CF5174DB9}" srcOrd="0" destOrd="0" presId="urn:microsoft.com/office/officeart/2005/8/layout/list1"/>
    <dgm:cxn modelId="{F1EB926E-5FF8-274E-91FB-EDE7A3FF1144}" srcId="{5444506F-E9E3-6347-AB97-76D1C7C24EB1}" destId="{176635D3-C924-5D4D-A59C-F7554E4C6EF9}" srcOrd="1" destOrd="0" parTransId="{065B58D5-00F9-EF49-9C1B-9E731B3A5580}" sibTransId="{91E4FF98-3866-8842-91CF-556C288E844E}"/>
    <dgm:cxn modelId="{44F9561F-EDD7-C246-8D61-7859B256C50F}" srcId="{5444506F-E9E3-6347-AB97-76D1C7C24EB1}" destId="{61197438-5163-3A41-9972-E0ADBE9381FD}" srcOrd="0" destOrd="0" parTransId="{3A4B25A2-479E-B545-9B80-AC1313BB60C8}" sibTransId="{4E007B58-27C3-8B4C-8D25-AD3AD4A4069F}"/>
    <dgm:cxn modelId="{39CE41D6-7B4D-184C-B76A-A1F09AF97B71}" type="presOf" srcId="{176635D3-C924-5D4D-A59C-F7554E4C6EF9}" destId="{4A2A5DA3-7D96-9A49-A55C-8BC12FA92454}" srcOrd="0" destOrd="0" presId="urn:microsoft.com/office/officeart/2005/8/layout/list1"/>
    <dgm:cxn modelId="{B0D707F7-AB73-0348-A3EA-26CA68A584FD}" type="presOf" srcId="{484F0BFA-84F3-7348-85AB-0310A8202ED2}" destId="{AC91251A-9D8E-9B4B-97AD-C52E2233F16D}" srcOrd="0" destOrd="0" presId="urn:microsoft.com/office/officeart/2005/8/layout/list1"/>
    <dgm:cxn modelId="{96D0A6BD-1637-474E-8A71-9731B4530F08}" type="presOf" srcId="{176635D3-C924-5D4D-A59C-F7554E4C6EF9}" destId="{77022FD0-91C9-524B-88F2-9AF9668E59FB}" srcOrd="1" destOrd="0" presId="urn:microsoft.com/office/officeart/2005/8/layout/list1"/>
    <dgm:cxn modelId="{3D03A889-E395-7A44-9FD5-E1106A116406}" type="presParOf" srcId="{4A85E4A9-DCB6-194A-A8ED-F4EE82F5259E}" destId="{C216F889-AAE0-0A4E-B223-6728ACDCE011}" srcOrd="0" destOrd="0" presId="urn:microsoft.com/office/officeart/2005/8/layout/list1"/>
    <dgm:cxn modelId="{8F67B206-9974-BD43-8E1F-26AAD87A1E69}" type="presParOf" srcId="{C216F889-AAE0-0A4E-B223-6728ACDCE011}" destId="{2F4C7F57-A133-9E42-84D9-C25CF5174DB9}" srcOrd="0" destOrd="0" presId="urn:microsoft.com/office/officeart/2005/8/layout/list1"/>
    <dgm:cxn modelId="{491522E8-2041-4046-9426-B04697DA4426}" type="presParOf" srcId="{C216F889-AAE0-0A4E-B223-6728ACDCE011}" destId="{6AB8C396-A7E7-2C44-8D01-FA8A18A06567}" srcOrd="1" destOrd="0" presId="urn:microsoft.com/office/officeart/2005/8/layout/list1"/>
    <dgm:cxn modelId="{27207029-8CB8-8C4D-9334-6A808D4CE750}" type="presParOf" srcId="{4A85E4A9-DCB6-194A-A8ED-F4EE82F5259E}" destId="{098C8E3D-6193-3246-8447-DA4895B17CB0}" srcOrd="1" destOrd="0" presId="urn:microsoft.com/office/officeart/2005/8/layout/list1"/>
    <dgm:cxn modelId="{FA86421D-2620-324B-80B9-ED5D8A803E3D}" type="presParOf" srcId="{4A85E4A9-DCB6-194A-A8ED-F4EE82F5259E}" destId="{F99EA8AE-4F33-FA41-8419-3AF77B0DCA68}" srcOrd="2" destOrd="0" presId="urn:microsoft.com/office/officeart/2005/8/layout/list1"/>
    <dgm:cxn modelId="{94367771-C0E3-CB47-A302-DC314D6257D4}" type="presParOf" srcId="{4A85E4A9-DCB6-194A-A8ED-F4EE82F5259E}" destId="{05C08055-83C7-E243-A7B8-9AABCB80F42F}" srcOrd="3" destOrd="0" presId="urn:microsoft.com/office/officeart/2005/8/layout/list1"/>
    <dgm:cxn modelId="{F4EBD63D-BC77-8843-AAC5-73BA61570467}" type="presParOf" srcId="{4A85E4A9-DCB6-194A-A8ED-F4EE82F5259E}" destId="{FCF226D1-EBCE-A344-B821-8B0C1DDB2F04}" srcOrd="4" destOrd="0" presId="urn:microsoft.com/office/officeart/2005/8/layout/list1"/>
    <dgm:cxn modelId="{51F9E6E2-5935-EC4D-9DBC-B2630B32DF4F}" type="presParOf" srcId="{FCF226D1-EBCE-A344-B821-8B0C1DDB2F04}" destId="{4A2A5DA3-7D96-9A49-A55C-8BC12FA92454}" srcOrd="0" destOrd="0" presId="urn:microsoft.com/office/officeart/2005/8/layout/list1"/>
    <dgm:cxn modelId="{9BCABBD0-D1C6-E043-9542-9E974907CC3E}" type="presParOf" srcId="{FCF226D1-EBCE-A344-B821-8B0C1DDB2F04}" destId="{77022FD0-91C9-524B-88F2-9AF9668E59FB}" srcOrd="1" destOrd="0" presId="urn:microsoft.com/office/officeart/2005/8/layout/list1"/>
    <dgm:cxn modelId="{DF5CEB39-13D6-D04F-99BE-A58A0A585CA5}" type="presParOf" srcId="{4A85E4A9-DCB6-194A-A8ED-F4EE82F5259E}" destId="{B2807CB8-45E3-E74E-856B-23350B19C0E6}" srcOrd="5" destOrd="0" presId="urn:microsoft.com/office/officeart/2005/8/layout/list1"/>
    <dgm:cxn modelId="{4F6B215A-AF4A-5843-9BC0-2BF7B4B5FA54}" type="presParOf" srcId="{4A85E4A9-DCB6-194A-A8ED-F4EE82F5259E}" destId="{72487302-024E-A344-A789-C5A3008E9A08}" srcOrd="6" destOrd="0" presId="urn:microsoft.com/office/officeart/2005/8/layout/list1"/>
    <dgm:cxn modelId="{01BE4F8D-3BD7-1747-BE7D-7EAB2CFE99C8}" type="presParOf" srcId="{4A85E4A9-DCB6-194A-A8ED-F4EE82F5259E}" destId="{71EFE467-68C0-F84D-81AB-E563640F7A3E}" srcOrd="7" destOrd="0" presId="urn:microsoft.com/office/officeart/2005/8/layout/list1"/>
    <dgm:cxn modelId="{9E53F480-3F4E-954B-9113-8C0FA197D190}" type="presParOf" srcId="{4A85E4A9-DCB6-194A-A8ED-F4EE82F5259E}" destId="{F31C78FC-642F-754F-A4DA-5718D8F6F5EA}" srcOrd="8" destOrd="0" presId="urn:microsoft.com/office/officeart/2005/8/layout/list1"/>
    <dgm:cxn modelId="{42BC4F6C-D690-524B-A002-16F9E97ADD51}" type="presParOf" srcId="{F31C78FC-642F-754F-A4DA-5718D8F6F5EA}" destId="{AC91251A-9D8E-9B4B-97AD-C52E2233F16D}" srcOrd="0" destOrd="0" presId="urn:microsoft.com/office/officeart/2005/8/layout/list1"/>
    <dgm:cxn modelId="{A122F5F4-D601-784F-898B-3CAF7642425F}" type="presParOf" srcId="{F31C78FC-642F-754F-A4DA-5718D8F6F5EA}" destId="{BEF759CF-AAB4-8E46-981B-DA6E889E40B7}" srcOrd="1" destOrd="0" presId="urn:microsoft.com/office/officeart/2005/8/layout/list1"/>
    <dgm:cxn modelId="{BAE560D9-4092-1243-B579-CFB2F02ADAB1}" type="presParOf" srcId="{4A85E4A9-DCB6-194A-A8ED-F4EE82F5259E}" destId="{1D1F8AAD-F8E9-2C43-BB90-E98816791ADB}" srcOrd="9" destOrd="0" presId="urn:microsoft.com/office/officeart/2005/8/layout/list1"/>
    <dgm:cxn modelId="{B93C16CD-16E1-6547-B7C6-23BFF79FF376}" type="presParOf" srcId="{4A85E4A9-DCB6-194A-A8ED-F4EE82F5259E}" destId="{CD169D9C-581C-834D-8BEF-010A6E39EB73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AA28C-E41A-F44C-BFC1-554C568D682C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E38DB-1324-0E46-B1A1-5AB60EEF40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2688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2468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58760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36132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81306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24704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48303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5291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86592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0024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80375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16883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72858-AD18-0B41-BA44-D40C78F7FDCA}" type="datetimeFigureOut">
              <a:rPr lang="en-US" smtClean="0"/>
              <a:pPr/>
              <a:t>01/02/2018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2106F-D834-A841-A622-3D8B1A508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024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ashnaent.com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83" y="-8513"/>
            <a:ext cx="9164071" cy="515478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32012" y="2136282"/>
            <a:ext cx="4051093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SHOVELING THE PATH TO SUCCESS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THROUGH SYSTEMATIC PLANNING</a:t>
            </a:r>
            <a:endParaRPr lang="en-US" b="1" dirty="0">
              <a:solidFill>
                <a:srgbClr val="192C5B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558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" y="-17027"/>
            <a:ext cx="9164071" cy="515478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07829" y="988172"/>
            <a:ext cx="3833834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rgbClr val="192C5B"/>
                </a:solidFill>
                <a:latin typeface="+mj-lt"/>
              </a:rPr>
              <a:t>ASHNA ENTERPRISES HAS SET</a:t>
            </a:r>
          </a:p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rgbClr val="192C5B"/>
                </a:solidFill>
                <a:latin typeface="+mj-lt"/>
              </a:rPr>
              <a:t>TREMENDOUS BENCHMARKS THROUGH -</a:t>
            </a:r>
            <a:endParaRPr lang="en-GB" b="1" dirty="0">
              <a:solidFill>
                <a:srgbClr val="192C5B"/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07829" y="2020153"/>
            <a:ext cx="3793842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buFont typeface="Wingdings" charset="2"/>
              <a:buChar char="§"/>
            </a:pPr>
            <a:r>
              <a:rPr lang="en-US" dirty="0" smtClean="0">
                <a:solidFill>
                  <a:srgbClr val="192C5B"/>
                </a:solidFill>
              </a:rPr>
              <a:t>Quality</a:t>
            </a:r>
            <a:endParaRPr lang="en-GB" dirty="0">
              <a:solidFill>
                <a:srgbClr val="192C5B"/>
              </a:solidFill>
            </a:endParaRPr>
          </a:p>
          <a:p>
            <a:pPr marL="285750" lvl="0" indent="-285750">
              <a:lnSpc>
                <a:spcPct val="120000"/>
              </a:lnSpc>
              <a:buFont typeface="Wingdings" charset="2"/>
              <a:buChar char="§"/>
            </a:pPr>
            <a:r>
              <a:rPr lang="en-US" dirty="0">
                <a:solidFill>
                  <a:srgbClr val="192C5B"/>
                </a:solidFill>
              </a:rPr>
              <a:t>Customer Satisfaction</a:t>
            </a:r>
            <a:endParaRPr lang="en-GB" dirty="0">
              <a:solidFill>
                <a:srgbClr val="192C5B"/>
              </a:solidFill>
            </a:endParaRPr>
          </a:p>
          <a:p>
            <a:pPr marL="285750" lvl="0" indent="-285750">
              <a:lnSpc>
                <a:spcPct val="120000"/>
              </a:lnSpc>
              <a:buFont typeface="Wingdings" charset="2"/>
              <a:buChar char="§"/>
            </a:pPr>
            <a:r>
              <a:rPr lang="en-US" dirty="0">
                <a:solidFill>
                  <a:srgbClr val="192C5B"/>
                </a:solidFill>
              </a:rPr>
              <a:t>In-Time Delivery</a:t>
            </a:r>
            <a:endParaRPr lang="en-GB" dirty="0">
              <a:solidFill>
                <a:srgbClr val="192C5B"/>
              </a:solidFill>
            </a:endParaRPr>
          </a:p>
          <a:p>
            <a:pPr marL="285750" lvl="0" indent="-285750">
              <a:lnSpc>
                <a:spcPct val="120000"/>
              </a:lnSpc>
              <a:buFont typeface="Wingdings" charset="2"/>
              <a:buChar char="§"/>
            </a:pPr>
            <a:r>
              <a:rPr lang="en-US" dirty="0">
                <a:solidFill>
                  <a:srgbClr val="192C5B"/>
                </a:solidFill>
              </a:rPr>
              <a:t>Consistent Improvisation &amp; Innovation</a:t>
            </a:r>
            <a:endParaRPr lang="en-GB" dirty="0">
              <a:solidFill>
                <a:srgbClr val="192C5B"/>
              </a:solidFill>
            </a:endParaRPr>
          </a:p>
          <a:p>
            <a:pPr marL="285750" lvl="0" indent="-285750">
              <a:lnSpc>
                <a:spcPct val="120000"/>
              </a:lnSpc>
              <a:buFont typeface="Wingdings" charset="2"/>
              <a:buChar char="§"/>
            </a:pPr>
            <a:r>
              <a:rPr lang="en-US" dirty="0">
                <a:solidFill>
                  <a:srgbClr val="192C5B"/>
                </a:solidFill>
              </a:rPr>
              <a:t>Transparent Work Module</a:t>
            </a:r>
            <a:endParaRPr lang="en-GB" dirty="0">
              <a:solidFill>
                <a:srgbClr val="192C5B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4443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" y="-17027"/>
            <a:ext cx="9164069" cy="5154788"/>
          </a:xfrm>
          <a:prstGeom prst="rect">
            <a:avLst/>
          </a:prstGeom>
        </p:spPr>
      </p:pic>
      <p:sp>
        <p:nvSpPr>
          <p:cNvPr id="4" name="Content Placeholder 3"/>
          <p:cNvSpPr txBox="1">
            <a:spLocks/>
          </p:cNvSpPr>
          <p:nvPr/>
        </p:nvSpPr>
        <p:spPr>
          <a:xfrm>
            <a:off x="4414649" y="1627096"/>
            <a:ext cx="3024154" cy="19105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tx1"/>
                </a:solidFill>
                <a:latin typeface="Calibri"/>
                <a:cs typeface="Calibri"/>
              </a:rPr>
              <a:t>OUR JOURNEY OF EXCELLENCE</a:t>
            </a:r>
          </a:p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tx1"/>
                </a:solidFill>
                <a:latin typeface="Calibri"/>
                <a:cs typeface="Calibri"/>
              </a:rPr>
              <a:t>JUSTIFIES</a:t>
            </a:r>
          </a:p>
          <a:p>
            <a:pPr>
              <a:lnSpc>
                <a:spcPct val="130000"/>
              </a:lnSpc>
            </a:pPr>
            <a:r>
              <a:rPr lang="en-US" sz="2500" b="1" dirty="0" smtClean="0">
                <a:solidFill>
                  <a:schemeClr val="tx1"/>
                </a:solidFill>
                <a:latin typeface="Calibri"/>
                <a:cs typeface="Calibri"/>
              </a:rPr>
              <a:t>“WHY US?”</a:t>
            </a:r>
          </a:p>
          <a:p>
            <a:pPr marL="285750" indent="-285750">
              <a:lnSpc>
                <a:spcPct val="130000"/>
              </a:lnSpc>
              <a:buFont typeface="Wingdings" charset="2"/>
              <a:buChar char="§"/>
            </a:pPr>
            <a:endParaRPr lang="en-US" sz="2000" b="1" dirty="0">
              <a:solidFill>
                <a:schemeClr val="tx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035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" y="-17027"/>
            <a:ext cx="9164069" cy="5154789"/>
          </a:xfrm>
          <a:prstGeom prst="rect">
            <a:avLst/>
          </a:prstGeom>
        </p:spPr>
      </p:pic>
      <p:sp>
        <p:nvSpPr>
          <p:cNvPr id="4" name="Content Placeholder 3"/>
          <p:cNvSpPr txBox="1">
            <a:spLocks/>
          </p:cNvSpPr>
          <p:nvPr/>
        </p:nvSpPr>
        <p:spPr>
          <a:xfrm>
            <a:off x="365647" y="1144138"/>
            <a:ext cx="6086607" cy="35387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GB" sz="1600" dirty="0" smtClean="0">
                <a:solidFill>
                  <a:schemeClr val="tx1"/>
                </a:solidFill>
                <a:latin typeface="Calibri"/>
                <a:cs typeface="Calibri"/>
              </a:rPr>
              <a:t>We are backed with </a:t>
            </a:r>
            <a:r>
              <a:rPr lang="en-GB" sz="1600" b="1" dirty="0">
                <a:solidFill>
                  <a:schemeClr val="tx1"/>
                </a:solidFill>
                <a:latin typeface="Calibri"/>
                <a:cs typeface="Calibri"/>
              </a:rPr>
              <a:t>in-depth Industry insights </a:t>
            </a:r>
            <a:r>
              <a:rPr lang="en-GB" sz="1600" dirty="0">
                <a:solidFill>
                  <a:schemeClr val="tx1"/>
                </a:solidFill>
                <a:latin typeface="Calibri"/>
                <a:cs typeface="Calibri"/>
              </a:rPr>
              <a:t>and </a:t>
            </a:r>
            <a:r>
              <a:rPr lang="en-GB" sz="1600" b="1" dirty="0" smtClean="0">
                <a:solidFill>
                  <a:schemeClr val="tx1"/>
                </a:solidFill>
                <a:latin typeface="Calibri"/>
                <a:cs typeface="Calibri"/>
              </a:rPr>
              <a:t>30 years </a:t>
            </a:r>
            <a:r>
              <a:rPr lang="en-GB" sz="1600" b="1" dirty="0">
                <a:solidFill>
                  <a:schemeClr val="tx1"/>
                </a:solidFill>
                <a:latin typeface="Calibri"/>
                <a:cs typeface="Calibri"/>
              </a:rPr>
              <a:t>of </a:t>
            </a:r>
            <a:r>
              <a:rPr lang="en-GB" sz="1600" b="1" dirty="0" smtClean="0">
                <a:solidFill>
                  <a:schemeClr val="tx1"/>
                </a:solidFill>
                <a:latin typeface="Calibri"/>
                <a:cs typeface="Calibri"/>
              </a:rPr>
              <a:t>experience</a:t>
            </a:r>
            <a:r>
              <a:rPr lang="en-GB" sz="1600" dirty="0" smtClean="0">
                <a:solidFill>
                  <a:schemeClr val="tx1"/>
                </a:solidFill>
                <a:latin typeface="Calibri"/>
                <a:cs typeface="Calibri"/>
              </a:rPr>
              <a:t>.</a:t>
            </a:r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GB" sz="1600" dirty="0" smtClean="0">
                <a:solidFill>
                  <a:schemeClr val="tx1"/>
                </a:solidFill>
                <a:latin typeface="Calibri"/>
                <a:cs typeface="Calibri"/>
              </a:rPr>
              <a:t>We </a:t>
            </a:r>
            <a:r>
              <a:rPr lang="en-GB" sz="1600" dirty="0">
                <a:solidFill>
                  <a:schemeClr val="tx1"/>
                </a:solidFill>
                <a:latin typeface="Calibri"/>
                <a:cs typeface="Calibri"/>
              </a:rPr>
              <a:t>deliver best in class </a:t>
            </a:r>
            <a:r>
              <a:rPr lang="en-GB" sz="1600" dirty="0" smtClean="0">
                <a:solidFill>
                  <a:schemeClr val="tx1"/>
                </a:solidFill>
                <a:latin typeface="Calibri"/>
                <a:cs typeface="Calibri"/>
              </a:rPr>
              <a:t>range </a:t>
            </a:r>
            <a:r>
              <a:rPr lang="en-GB" sz="1600" dirty="0">
                <a:solidFill>
                  <a:schemeClr val="tx1"/>
                </a:solidFill>
                <a:latin typeface="Calibri"/>
                <a:cs typeface="Calibri"/>
              </a:rPr>
              <a:t>of Mould Base </a:t>
            </a:r>
            <a:r>
              <a:rPr lang="en-GB" sz="1600" dirty="0" smtClean="0">
                <a:solidFill>
                  <a:schemeClr val="tx1"/>
                </a:solidFill>
                <a:latin typeface="Calibri"/>
                <a:cs typeface="Calibri"/>
              </a:rPr>
              <a:t>comprising </a:t>
            </a:r>
            <a:r>
              <a:rPr lang="en-GB" sz="1600" dirty="0">
                <a:solidFill>
                  <a:schemeClr val="tx1"/>
                </a:solidFill>
                <a:latin typeface="Calibri"/>
                <a:cs typeface="Calibri"/>
              </a:rPr>
              <a:t>– </a:t>
            </a:r>
            <a:r>
              <a:rPr lang="en-GB" sz="1600" b="1" dirty="0">
                <a:solidFill>
                  <a:schemeClr val="tx1"/>
                </a:solidFill>
                <a:latin typeface="Calibri"/>
                <a:cs typeface="Calibri"/>
              </a:rPr>
              <a:t>Machine Plates/Ground Plates, Machine &amp; Bore Plates, Pillar Die Set, Standard Mould Base, Customised Mould Base, Compression Mould Base, Injection Mould Base, Pressure Die Casting Mould Base and </a:t>
            </a:r>
            <a:r>
              <a:rPr lang="en-GB" sz="1600" b="1" dirty="0" smtClean="0">
                <a:solidFill>
                  <a:schemeClr val="tx1"/>
                </a:solidFill>
                <a:latin typeface="Calibri"/>
                <a:cs typeface="Calibri"/>
              </a:rPr>
              <a:t>Accessories.</a:t>
            </a:r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GB" sz="1600" dirty="0" smtClean="0">
                <a:solidFill>
                  <a:schemeClr val="tx1"/>
                </a:solidFill>
                <a:latin typeface="Calibri"/>
                <a:cs typeface="Calibri"/>
              </a:rPr>
              <a:t>We have </a:t>
            </a:r>
            <a:r>
              <a:rPr lang="en-GB" sz="1600" b="1" dirty="0" smtClean="0">
                <a:solidFill>
                  <a:schemeClr val="tx1"/>
                </a:solidFill>
                <a:latin typeface="Calibri"/>
                <a:cs typeface="Calibri"/>
              </a:rPr>
              <a:t>ready stock</a:t>
            </a:r>
            <a:r>
              <a:rPr lang="en-GB" sz="1600" dirty="0" smtClean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GB" sz="1600" b="1" dirty="0" smtClean="0">
                <a:solidFill>
                  <a:schemeClr val="tx1"/>
                </a:solidFill>
                <a:latin typeface="Calibri"/>
                <a:cs typeface="Calibri"/>
              </a:rPr>
              <a:t>and raw material available</a:t>
            </a:r>
            <a:r>
              <a:rPr lang="en-GB" sz="1600" dirty="0" smtClean="0">
                <a:solidFill>
                  <a:schemeClr val="tx1"/>
                </a:solidFill>
                <a:latin typeface="Calibri"/>
                <a:cs typeface="Calibri"/>
              </a:rPr>
              <a:t>.</a:t>
            </a:r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GB" sz="1600" dirty="0" smtClean="0">
                <a:solidFill>
                  <a:schemeClr val="tx1"/>
                </a:solidFill>
                <a:latin typeface="Calibri"/>
                <a:cs typeface="Calibri"/>
              </a:rPr>
              <a:t>Our </a:t>
            </a:r>
            <a:r>
              <a:rPr lang="en-GB" sz="1600" b="1" dirty="0" smtClean="0">
                <a:solidFill>
                  <a:schemeClr val="tx1"/>
                </a:solidFill>
                <a:latin typeface="Calibri"/>
                <a:cs typeface="Calibri"/>
              </a:rPr>
              <a:t>huge and well-equipped manufacturing unit </a:t>
            </a:r>
            <a:r>
              <a:rPr lang="en-GB" sz="1600" dirty="0" smtClean="0">
                <a:solidFill>
                  <a:schemeClr val="tx1"/>
                </a:solidFill>
                <a:latin typeface="Calibri"/>
                <a:cs typeface="Calibri"/>
              </a:rPr>
              <a:t>enable us to conduct all the processes in-house. Thus, the quality is maintained. </a:t>
            </a:r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GB" sz="1600" dirty="0" smtClean="0">
                <a:solidFill>
                  <a:schemeClr val="tx1"/>
                </a:solidFill>
                <a:latin typeface="Calibri"/>
                <a:cs typeface="Calibri"/>
              </a:rPr>
              <a:t>We ensure in-time delivery at competitive price. </a:t>
            </a:r>
            <a:r>
              <a:rPr lang="en-GB" sz="1600" b="1" dirty="0"/>
              <a:t> </a:t>
            </a:r>
            <a:endParaRPr lang="en-GB" sz="1600" dirty="0"/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endParaRPr lang="en-GB" sz="1600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285750" indent="-285750" algn="just">
              <a:lnSpc>
                <a:spcPct val="120000"/>
              </a:lnSpc>
              <a:buFont typeface="Wingdings" charset="2"/>
              <a:buChar char="§"/>
            </a:pPr>
            <a:endParaRPr lang="en-US" sz="1600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pPr marL="285750" indent="-285750" algn="just">
              <a:lnSpc>
                <a:spcPct val="120000"/>
              </a:lnSpc>
              <a:buFont typeface="Wingdings" charset="2"/>
              <a:buChar char="§"/>
            </a:pPr>
            <a:endParaRPr lang="en-US" sz="1600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pPr marL="285750" indent="-285750" algn="just">
              <a:lnSpc>
                <a:spcPct val="120000"/>
              </a:lnSpc>
              <a:buFont typeface="Wingdings" charset="2"/>
              <a:buChar char="§"/>
            </a:pPr>
            <a:endParaRPr lang="en-US" sz="1600" dirty="0">
              <a:solidFill>
                <a:schemeClr val="tx1"/>
              </a:solidFill>
              <a:latin typeface="Calibri"/>
              <a:cs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5648" y="528584"/>
            <a:ext cx="193201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WHY US?</a:t>
            </a:r>
            <a:endParaRPr lang="en-US" sz="2400" b="1" dirty="0">
              <a:solidFill>
                <a:srgbClr val="192C5B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86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" y="-17027"/>
            <a:ext cx="9164069" cy="5154789"/>
          </a:xfrm>
          <a:prstGeom prst="rect">
            <a:avLst/>
          </a:prstGeom>
        </p:spPr>
      </p:pic>
      <p:sp>
        <p:nvSpPr>
          <p:cNvPr id="4" name="Content Placeholder 3"/>
          <p:cNvSpPr txBox="1">
            <a:spLocks/>
          </p:cNvSpPr>
          <p:nvPr/>
        </p:nvSpPr>
        <p:spPr>
          <a:xfrm>
            <a:off x="365647" y="1144138"/>
            <a:ext cx="6279380" cy="3561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just">
              <a:lnSpc>
                <a:spcPct val="140000"/>
              </a:lnSpc>
              <a:buFont typeface="Wingdings" charset="2"/>
              <a:buChar char="§"/>
            </a:pPr>
            <a:r>
              <a:rPr lang="en-GB" sz="1800" dirty="0">
                <a:solidFill>
                  <a:schemeClr val="tx1"/>
                </a:solidFill>
                <a:cs typeface="Calibri"/>
              </a:rPr>
              <a:t>We </a:t>
            </a:r>
            <a:r>
              <a:rPr lang="en-GB" sz="1800" dirty="0" smtClean="0">
                <a:solidFill>
                  <a:schemeClr val="tx1"/>
                </a:solidFill>
                <a:cs typeface="Calibri"/>
              </a:rPr>
              <a:t>are </a:t>
            </a:r>
            <a:r>
              <a:rPr lang="en-GB" sz="1800" dirty="0">
                <a:solidFill>
                  <a:schemeClr val="tx1"/>
                </a:solidFill>
                <a:cs typeface="Calibri"/>
              </a:rPr>
              <a:t>a team of </a:t>
            </a:r>
            <a:r>
              <a:rPr lang="en-GB" sz="1800" b="1" dirty="0">
                <a:solidFill>
                  <a:schemeClr val="tx1"/>
                </a:solidFill>
                <a:cs typeface="Calibri"/>
              </a:rPr>
              <a:t>50+ expert</a:t>
            </a:r>
            <a:r>
              <a:rPr lang="en-GB" sz="1800" dirty="0">
                <a:solidFill>
                  <a:schemeClr val="tx1"/>
                </a:solidFill>
                <a:cs typeface="Calibri"/>
              </a:rPr>
              <a:t> </a:t>
            </a:r>
            <a:r>
              <a:rPr lang="en-GB" sz="1800" b="1" dirty="0" smtClean="0">
                <a:solidFill>
                  <a:schemeClr val="tx1"/>
                </a:solidFill>
                <a:cs typeface="Calibri"/>
              </a:rPr>
              <a:t>professionals</a:t>
            </a:r>
            <a:endParaRPr lang="en-GB" sz="1800" dirty="0">
              <a:solidFill>
                <a:schemeClr val="tx1"/>
              </a:solidFill>
              <a:cs typeface="Calibri"/>
            </a:endParaRPr>
          </a:p>
          <a:p>
            <a:pPr marL="285750" lvl="0" indent="-285750" algn="just">
              <a:lnSpc>
                <a:spcPct val="140000"/>
              </a:lnSpc>
              <a:buFont typeface="Wingdings" charset="2"/>
              <a:buChar char="§"/>
            </a:pPr>
            <a:r>
              <a:rPr lang="en-GB" sz="1800" dirty="0">
                <a:solidFill>
                  <a:schemeClr val="tx1"/>
                </a:solidFill>
                <a:cs typeface="Calibri"/>
              </a:rPr>
              <a:t>Our Manufacturing Unit spreads over </a:t>
            </a:r>
            <a:r>
              <a:rPr lang="en-GB" sz="1800" b="1" dirty="0">
                <a:solidFill>
                  <a:schemeClr val="tx1"/>
                </a:solidFill>
                <a:cs typeface="Calibri"/>
              </a:rPr>
              <a:t>20,000 sq. ft. </a:t>
            </a:r>
            <a:endParaRPr lang="en-GB" sz="1800" b="1" dirty="0" smtClean="0">
              <a:solidFill>
                <a:schemeClr val="tx1"/>
              </a:solidFill>
              <a:cs typeface="Calibri"/>
            </a:endParaRPr>
          </a:p>
          <a:p>
            <a:pPr marL="285750" lvl="0" indent="-285750" algn="just">
              <a:lnSpc>
                <a:spcPct val="140000"/>
              </a:lnSpc>
              <a:buFont typeface="Wingdings" charset="2"/>
              <a:buChar char="§"/>
            </a:pPr>
            <a:r>
              <a:rPr lang="en-GB" sz="1800" dirty="0" smtClean="0">
                <a:solidFill>
                  <a:schemeClr val="tx1"/>
                </a:solidFill>
                <a:cs typeface="Calibri"/>
              </a:rPr>
              <a:t>We </a:t>
            </a:r>
            <a:r>
              <a:rPr lang="en-GB" sz="1800" dirty="0">
                <a:solidFill>
                  <a:schemeClr val="tx1"/>
                </a:solidFill>
                <a:cs typeface="Calibri"/>
              </a:rPr>
              <a:t>are technologically updated and upgraded </a:t>
            </a:r>
            <a:endParaRPr lang="en-GB" sz="1800" dirty="0" smtClean="0">
              <a:solidFill>
                <a:schemeClr val="tx1"/>
              </a:solidFill>
              <a:cs typeface="Calibri"/>
            </a:endParaRPr>
          </a:p>
          <a:p>
            <a:pPr marL="285750" lvl="0" indent="-285750" algn="just">
              <a:lnSpc>
                <a:spcPct val="140000"/>
              </a:lnSpc>
              <a:buFont typeface="Wingdings" charset="2"/>
              <a:buChar char="§"/>
            </a:pPr>
            <a:r>
              <a:rPr lang="en-GB" sz="1800" dirty="0" smtClean="0">
                <a:solidFill>
                  <a:schemeClr val="tx1"/>
                </a:solidFill>
                <a:cs typeface="Calibri"/>
              </a:rPr>
              <a:t>We walk hand-in-hand with the </a:t>
            </a:r>
            <a:r>
              <a:rPr lang="en-GB" sz="1800" dirty="0">
                <a:solidFill>
                  <a:schemeClr val="tx1"/>
                </a:solidFill>
                <a:cs typeface="Calibri"/>
              </a:rPr>
              <a:t>ever-evolving needs of our valued customers</a:t>
            </a:r>
          </a:p>
          <a:p>
            <a:pPr marL="285750" lvl="0" indent="-285750" algn="just">
              <a:lnSpc>
                <a:spcPct val="140000"/>
              </a:lnSpc>
              <a:buFont typeface="Wingdings" charset="2"/>
              <a:buChar char="§"/>
            </a:pPr>
            <a:r>
              <a:rPr lang="en-GB" sz="1800" dirty="0">
                <a:solidFill>
                  <a:schemeClr val="tx1"/>
                </a:solidFill>
                <a:cs typeface="Calibri"/>
              </a:rPr>
              <a:t>Backed by a </a:t>
            </a:r>
            <a:r>
              <a:rPr lang="en-GB" sz="1800" b="1" dirty="0">
                <a:solidFill>
                  <a:schemeClr val="tx1"/>
                </a:solidFill>
                <a:cs typeface="Calibri"/>
              </a:rPr>
              <a:t>strong network</a:t>
            </a:r>
            <a:r>
              <a:rPr lang="en-GB" sz="1800" dirty="0">
                <a:solidFill>
                  <a:schemeClr val="tx1"/>
                </a:solidFill>
                <a:cs typeface="Calibri"/>
              </a:rPr>
              <a:t>, we can ensure quality and </a:t>
            </a:r>
            <a:r>
              <a:rPr lang="en-GB" sz="1800" dirty="0" smtClean="0">
                <a:solidFill>
                  <a:schemeClr val="tx1"/>
                </a:solidFill>
                <a:cs typeface="Calibri"/>
              </a:rPr>
              <a:t>in </a:t>
            </a:r>
            <a:r>
              <a:rPr lang="en-GB" sz="1800" dirty="0">
                <a:solidFill>
                  <a:schemeClr val="tx1"/>
                </a:solidFill>
                <a:cs typeface="Calibri"/>
              </a:rPr>
              <a:t>time delivery to any part of the </a:t>
            </a:r>
            <a:r>
              <a:rPr lang="en-GB" sz="1800" dirty="0" smtClean="0">
                <a:solidFill>
                  <a:schemeClr val="tx1"/>
                </a:solidFill>
                <a:cs typeface="Calibri"/>
              </a:rPr>
              <a:t>country, </a:t>
            </a:r>
            <a:r>
              <a:rPr lang="en-GB" sz="1800" dirty="0">
                <a:solidFill>
                  <a:schemeClr val="tx1"/>
                </a:solidFill>
                <a:cs typeface="Calibri"/>
              </a:rPr>
              <a:t>irrespective of the quantity</a:t>
            </a:r>
            <a:endParaRPr lang="en-US" sz="1800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pPr marL="285750" indent="-285750" algn="just">
              <a:lnSpc>
                <a:spcPct val="140000"/>
              </a:lnSpc>
              <a:buFont typeface="Wingdings" charset="2"/>
              <a:buChar char="§"/>
            </a:pPr>
            <a:endParaRPr lang="en-US" sz="1800" dirty="0" smtClean="0">
              <a:solidFill>
                <a:schemeClr val="tx1"/>
              </a:solidFill>
              <a:latin typeface="Calibri"/>
              <a:cs typeface="Calibri"/>
            </a:endParaRPr>
          </a:p>
          <a:p>
            <a:pPr marL="285750" indent="-285750" algn="just">
              <a:lnSpc>
                <a:spcPct val="140000"/>
              </a:lnSpc>
              <a:buFont typeface="Wingdings" charset="2"/>
              <a:buChar char="§"/>
            </a:pPr>
            <a:endParaRPr lang="en-US" sz="1800" dirty="0">
              <a:solidFill>
                <a:schemeClr val="tx1"/>
              </a:solidFill>
              <a:latin typeface="Calibri"/>
              <a:cs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5648" y="528584"/>
            <a:ext cx="193201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WHY US?</a:t>
            </a:r>
            <a:endParaRPr lang="en-US" sz="2400" b="1" dirty="0">
              <a:solidFill>
                <a:srgbClr val="192C5B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102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027"/>
            <a:ext cx="9164071" cy="515478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56476" y="2351697"/>
            <a:ext cx="3390359" cy="6373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500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WHAT DO WE OFFER?</a:t>
            </a:r>
            <a:endParaRPr lang="en-US" sz="2500" b="1" dirty="0">
              <a:solidFill>
                <a:srgbClr val="192C5B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243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69" y="-34981"/>
            <a:ext cx="9164069" cy="5154788"/>
          </a:xfrm>
          <a:prstGeom prst="rect">
            <a:avLst/>
          </a:prstGeom>
        </p:spPr>
      </p:pic>
      <p:pic>
        <p:nvPicPr>
          <p:cNvPr id="4" name="Picture 3" descr="1A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178" y="1267521"/>
            <a:ext cx="1706202" cy="1172086"/>
          </a:xfrm>
          <a:prstGeom prst="rect">
            <a:avLst/>
          </a:prstGeom>
        </p:spPr>
      </p:pic>
      <p:pic>
        <p:nvPicPr>
          <p:cNvPr id="5" name="Picture 4" descr="2A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6818" y="1216118"/>
            <a:ext cx="1621821" cy="1274892"/>
          </a:xfrm>
          <a:prstGeom prst="rect">
            <a:avLst/>
          </a:prstGeom>
        </p:spPr>
      </p:pic>
      <p:pic>
        <p:nvPicPr>
          <p:cNvPr id="6" name="Picture 5" descr="3A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0212" y="2703280"/>
            <a:ext cx="1752604" cy="1356363"/>
          </a:xfrm>
          <a:prstGeom prst="rect">
            <a:avLst/>
          </a:prstGeom>
        </p:spPr>
      </p:pic>
      <p:pic>
        <p:nvPicPr>
          <p:cNvPr id="7" name="Picture 6" descr="4A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8349" y="2703279"/>
            <a:ext cx="1520290" cy="1356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599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" y="-17027"/>
            <a:ext cx="9164065" cy="515478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55476" y="1309759"/>
            <a:ext cx="3900833" cy="2742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GB" dirty="0" smtClean="0"/>
              <a:t>Our Customised Mould Base Encompasses –</a:t>
            </a:r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GB" dirty="0" smtClean="0"/>
              <a:t>Plastic Injection Mould Base (Specialized In Multi Cavity Mould Base, Gear Mould Base And Pocketing Mould Base)</a:t>
            </a:r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GB" dirty="0" smtClean="0"/>
              <a:t>Pressure Die Casting Mould Base</a:t>
            </a:r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GB" dirty="0" smtClean="0"/>
              <a:t>Compression Mould Base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49571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" y="-17027"/>
            <a:ext cx="9164065" cy="515478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3508" y="1315570"/>
            <a:ext cx="3855482" cy="3038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 smtClean="0"/>
              <a:t>Manufacturing Machine &amp; Bore Plates In C-45 And Alloy Steel As Per Customer Specifications</a:t>
            </a:r>
            <a:endParaRPr lang="en-GB" sz="1600" dirty="0" smtClean="0"/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endParaRPr lang="en-GB" sz="1600" dirty="0" smtClean="0"/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GB" sz="1600" dirty="0" smtClean="0"/>
              <a:t>Bore In H7 Tolerance (As Per Customer Specification)</a:t>
            </a:r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GB" sz="1600" dirty="0" smtClean="0"/>
              <a:t>Specialized In Multi-cavity Boring For Gear Moulds</a:t>
            </a:r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US" sz="1600" dirty="0" smtClean="0"/>
              <a:t>Stringent Inspection Carried Out Before Dispatch</a:t>
            </a:r>
            <a:endParaRPr lang="en-GB" sz="1600" dirty="0"/>
          </a:p>
        </p:txBody>
      </p:sp>
    </p:spTree>
    <p:extLst>
      <p:ext uri="{BB962C8B-B14F-4D97-AF65-F5344CB8AC3E}">
        <p14:creationId xmlns="" xmlns:p14="http://schemas.microsoft.com/office/powerpoint/2010/main" val="145471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" y="-17027"/>
            <a:ext cx="9164065" cy="515478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23516" y="1063075"/>
            <a:ext cx="3628682" cy="333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 smtClean="0"/>
              <a:t>We Manufacture Die Set As Per Customer Specification</a:t>
            </a:r>
            <a:endParaRPr lang="en-GB" sz="1600" dirty="0" smtClean="0"/>
          </a:p>
          <a:p>
            <a:pPr marL="28575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US" sz="1600" dirty="0" smtClean="0"/>
              <a:t>Types</a:t>
            </a:r>
            <a:endParaRPr lang="en-GB" sz="1600" dirty="0" smtClean="0"/>
          </a:p>
          <a:p>
            <a:pPr marL="742950" lvl="1" indent="-285750" algn="just">
              <a:lnSpc>
                <a:spcPct val="120000"/>
              </a:lnSpc>
              <a:buFont typeface="Arial"/>
              <a:buChar char="•"/>
            </a:pPr>
            <a:r>
              <a:rPr lang="en-US" sz="1600" dirty="0" smtClean="0"/>
              <a:t>2 Pillar – Centre, Diagonal And Rear</a:t>
            </a:r>
            <a:endParaRPr lang="en-GB" sz="1600" dirty="0" smtClean="0"/>
          </a:p>
          <a:p>
            <a:pPr marL="742950" lvl="1" indent="-285750" algn="just">
              <a:lnSpc>
                <a:spcPct val="120000"/>
              </a:lnSpc>
              <a:buFont typeface="Arial"/>
              <a:buChar char="•"/>
            </a:pPr>
            <a:r>
              <a:rPr lang="en-US" sz="1600" dirty="0" smtClean="0"/>
              <a:t>4 Pillar                                 </a:t>
            </a:r>
            <a:endParaRPr lang="en-GB" sz="1600" dirty="0" smtClean="0"/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US" sz="1600" dirty="0" smtClean="0"/>
              <a:t>Die Set Are Manufactured From Mild Steel Plates Or C-45 Plates As Per Specification</a:t>
            </a:r>
            <a:endParaRPr lang="en-GB" sz="1600" dirty="0" smtClean="0"/>
          </a:p>
          <a:p>
            <a:pPr marL="285750" lvl="0" indent="-285750" algn="just">
              <a:lnSpc>
                <a:spcPct val="120000"/>
              </a:lnSpc>
              <a:buFont typeface="Wingdings" charset="2"/>
              <a:buChar char="§"/>
            </a:pPr>
            <a:r>
              <a:rPr lang="en-US" sz="1600" dirty="0" smtClean="0"/>
              <a:t>Standard Accessories Ex-stock Available</a:t>
            </a:r>
            <a:endParaRPr lang="en-GB" sz="1600" dirty="0"/>
          </a:p>
        </p:txBody>
      </p:sp>
    </p:spTree>
    <p:extLst>
      <p:ext uri="{BB962C8B-B14F-4D97-AF65-F5344CB8AC3E}">
        <p14:creationId xmlns="" xmlns:p14="http://schemas.microsoft.com/office/powerpoint/2010/main" val="330702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" y="-17027"/>
            <a:ext cx="9164065" cy="515478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66816" y="1247252"/>
            <a:ext cx="3674043" cy="2743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GB" sz="1600" b="1" dirty="0"/>
              <a:t>MACHINE PLATES/GROUND PLATES OF UP TO 1000mmx2000mm CAPACITY</a:t>
            </a:r>
            <a:endParaRPr lang="en-GB" sz="1600" dirty="0"/>
          </a:p>
          <a:p>
            <a:pPr algn="just">
              <a:lnSpc>
                <a:spcPct val="120000"/>
              </a:lnSpc>
            </a:pPr>
            <a:r>
              <a:rPr lang="en-GB" sz="1600" dirty="0"/>
              <a:t>In order to ensure better quality and swift delivery, we have –</a:t>
            </a:r>
          </a:p>
          <a:p>
            <a:pPr marL="285750" lvl="0" indent="-285750" algn="just">
              <a:lnSpc>
                <a:spcPct val="120000"/>
              </a:lnSpc>
              <a:buFont typeface="Arial"/>
              <a:buChar char="•"/>
            </a:pPr>
            <a:r>
              <a:rPr lang="en-GB" sz="1600" dirty="0"/>
              <a:t>C-45, Mild Steel Plates (16mm thickness onwards) and Alloy Steel Stock </a:t>
            </a:r>
          </a:p>
          <a:p>
            <a:pPr marL="285750" lvl="0" indent="-285750" algn="just">
              <a:lnSpc>
                <a:spcPct val="120000"/>
              </a:lnSpc>
              <a:buFont typeface="Arial"/>
              <a:buChar char="•"/>
            </a:pPr>
            <a:r>
              <a:rPr lang="en-GB" sz="1600" dirty="0"/>
              <a:t>Profile and </a:t>
            </a:r>
            <a:r>
              <a:rPr lang="en-GB" sz="1600" dirty="0" err="1"/>
              <a:t>Bandsaw</a:t>
            </a:r>
            <a:r>
              <a:rPr lang="en-GB" sz="1600" dirty="0"/>
              <a:t> Cutting facility</a:t>
            </a:r>
          </a:p>
          <a:p>
            <a:pPr marL="285750" lvl="0" indent="-285750" algn="just">
              <a:lnSpc>
                <a:spcPct val="120000"/>
              </a:lnSpc>
              <a:buFont typeface="Arial"/>
              <a:buChar char="•"/>
            </a:pPr>
            <a:r>
              <a:rPr lang="en-GB" sz="1600" dirty="0"/>
              <a:t>World-Class and Advanced </a:t>
            </a:r>
            <a:r>
              <a:rPr lang="en-GB" sz="1600" dirty="0" smtClean="0"/>
              <a:t>Machinery</a:t>
            </a:r>
            <a:endParaRPr lang="en-GB" sz="1600" dirty="0"/>
          </a:p>
        </p:txBody>
      </p:sp>
    </p:spTree>
    <p:extLst>
      <p:ext uri="{BB962C8B-B14F-4D97-AF65-F5344CB8AC3E}">
        <p14:creationId xmlns="" xmlns:p14="http://schemas.microsoft.com/office/powerpoint/2010/main" val="250510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83" y="-5688"/>
            <a:ext cx="9164071" cy="516052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42408" y="2015988"/>
            <a:ext cx="3960489" cy="13157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ENVISIONING FUTURE POSSIBILITIES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IN TOOL ROOM INDUSTRY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THROUGH QUALITY PRODUCTS</a:t>
            </a:r>
            <a:endParaRPr lang="en-US" b="1" dirty="0">
              <a:solidFill>
                <a:srgbClr val="192C5B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491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" y="-17027"/>
            <a:ext cx="9156658" cy="5154788"/>
          </a:xfrm>
          <a:prstGeom prst="rect">
            <a:avLst/>
          </a:prstGeom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362835" y="1074885"/>
            <a:ext cx="1590476" cy="41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2891" tIns="47816" rIns="72891" bIns="36446"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b="1" dirty="0" smtClean="0">
                <a:solidFill>
                  <a:srgbClr val="192C5B"/>
                </a:solidFill>
              </a:rPr>
              <a:t>INDUSTRIES</a:t>
            </a:r>
            <a:endParaRPr lang="en-US" b="1" dirty="0">
              <a:solidFill>
                <a:srgbClr val="192C5B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37187" y="1496704"/>
            <a:ext cx="2069797" cy="2742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/>
              <a:buChar char="•"/>
            </a:pPr>
            <a:r>
              <a:rPr lang="en-US" dirty="0">
                <a:latin typeface="Calibri "/>
                <a:cs typeface="Calibri "/>
              </a:rPr>
              <a:t>Household</a:t>
            </a:r>
          </a:p>
          <a:p>
            <a:pPr marL="285750" indent="-285750" algn="just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latin typeface="Calibri "/>
                <a:cs typeface="Calibri "/>
              </a:rPr>
              <a:t>Electrical </a:t>
            </a:r>
            <a:endParaRPr lang="en-US" dirty="0">
              <a:latin typeface="Calibri "/>
              <a:cs typeface="Calibri "/>
            </a:endParaRPr>
          </a:p>
          <a:p>
            <a:pPr marL="285750" indent="-285750" algn="just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latin typeface="Calibri "/>
                <a:cs typeface="Calibri "/>
              </a:rPr>
              <a:t>Automobile</a:t>
            </a:r>
            <a:endParaRPr lang="en-US" dirty="0">
              <a:latin typeface="Calibri "/>
              <a:cs typeface="Calibri "/>
            </a:endParaRPr>
          </a:p>
          <a:p>
            <a:pPr marL="285750" indent="-285750" algn="just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latin typeface="Calibri "/>
                <a:cs typeface="Calibri "/>
              </a:rPr>
              <a:t>Packaging</a:t>
            </a:r>
            <a:endParaRPr lang="en-US" dirty="0">
              <a:latin typeface="Calibri "/>
              <a:cs typeface="Calibri "/>
            </a:endParaRPr>
          </a:p>
          <a:p>
            <a:pPr marL="285750" indent="-285750" algn="just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latin typeface="Calibri "/>
                <a:cs typeface="Calibri "/>
              </a:rPr>
              <a:t>Stationery</a:t>
            </a:r>
            <a:endParaRPr lang="en-US" dirty="0">
              <a:latin typeface="Calibri "/>
              <a:cs typeface="Calibri "/>
            </a:endParaRPr>
          </a:p>
          <a:p>
            <a:pPr marL="285750" indent="-285750" algn="just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latin typeface="Calibri "/>
                <a:cs typeface="Calibri "/>
              </a:rPr>
              <a:t>PET – preforms</a:t>
            </a:r>
          </a:p>
          <a:p>
            <a:pPr marL="285750" indent="-285750" algn="just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latin typeface="Calibri "/>
                <a:cs typeface="Calibri "/>
              </a:rPr>
              <a:t>Rubber</a:t>
            </a:r>
          </a:p>
          <a:p>
            <a:pPr marL="285750" indent="-285750" algn="just">
              <a:lnSpc>
                <a:spcPct val="120000"/>
              </a:lnSpc>
              <a:buFont typeface="Arial"/>
              <a:buChar char="•"/>
            </a:pPr>
            <a:r>
              <a:rPr lang="en-US" dirty="0" smtClean="0">
                <a:latin typeface="Calibri "/>
                <a:cs typeface="Calibri "/>
              </a:rPr>
              <a:t>Machinery</a:t>
            </a:r>
            <a:endParaRPr lang="en-US" dirty="0">
              <a:latin typeface="Calibri "/>
              <a:cs typeface="Calibri 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216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" y="-14943"/>
            <a:ext cx="9156657" cy="5150620"/>
          </a:xfrm>
          <a:prstGeom prst="rect">
            <a:avLst/>
          </a:prstGeom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362834" y="2401508"/>
            <a:ext cx="2440947" cy="41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2891" tIns="47816" rIns="72891" bIns="36446"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b="1" dirty="0" smtClean="0">
                <a:solidFill>
                  <a:srgbClr val="192C5B"/>
                </a:solidFill>
              </a:rPr>
              <a:t>INFRASTRUCTURE</a:t>
            </a:r>
            <a:endParaRPr lang="en-US" b="1" dirty="0">
              <a:solidFill>
                <a:srgbClr val="192C5B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482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" y="-14943"/>
            <a:ext cx="9156657" cy="51506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139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" y="-17027"/>
            <a:ext cx="9164069" cy="5154789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12116099"/>
              </p:ext>
            </p:extLst>
          </p:nvPr>
        </p:nvGraphicFramePr>
        <p:xfrm>
          <a:off x="306697" y="232943"/>
          <a:ext cx="4285856" cy="4608664"/>
        </p:xfrm>
        <a:graphic>
          <a:graphicData uri="http://schemas.openxmlformats.org/drawingml/2006/table">
            <a:tbl>
              <a:tblPr firstRow="1" bandRow="1"/>
              <a:tblGrid>
                <a:gridCol w="589134"/>
                <a:gridCol w="1326738"/>
                <a:gridCol w="1065926"/>
                <a:gridCol w="1304058"/>
              </a:tblGrid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SR. NO.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MACHINE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MAKE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CAPACITY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 M C Milling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Avea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1300 x 800 x 700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 M C Milling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Haas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1270 x 660 x 635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 M C Milling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Jyoti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1200 x 600 x 600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 M C Milling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Cosmos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1050 x 600 x 600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 M C Milling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HAAS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1270 x 500 x 635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 M C Milling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l-N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Haas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760 x 508 x 508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 M C Milling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AMS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800 x 450 x 500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o-RO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Surface Grinder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Scheinder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2000 x 1000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o-RO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Surface Grinder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ELB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 x 500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o-RO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Surface Grinder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ELB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800 x 500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o-RO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Surface Grinder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Proth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600 x 300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o-RO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Surface Grinder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ALEX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1000X2000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o-RO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Vertical Grinder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Churchill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1800 x 450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o-RO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Vertical Grinder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Germany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2000 x 650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Milling Machine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Imported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_tradn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Universal (3 Nos.)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Bed Milling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Italian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_tradnl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2000 x 1000 (2 Nos.)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Cylindrical Grinder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Mos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 x 300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7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Cylindrical Grinder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Amba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600 x 125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3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Lathe Machine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Local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720" marR="9720" marT="97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3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Drilling Machine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Local</a:t>
                      </a:r>
                    </a:p>
                  </a:txBody>
                  <a:tcPr marL="9720" marR="9720" marT="97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720" marR="9720" marT="97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0178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9" y="-5688"/>
            <a:ext cx="9164071" cy="515478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39345" y="1133884"/>
            <a:ext cx="1992741" cy="6373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500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OUR REACH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39346" y="1771238"/>
            <a:ext cx="40004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NORTH </a:t>
            </a:r>
          </a:p>
          <a:p>
            <a:r>
              <a:rPr lang="en-US" sz="1600" dirty="0" smtClean="0"/>
              <a:t>Gurgaon, Noida, Delhi, Punjab </a:t>
            </a:r>
          </a:p>
          <a:p>
            <a:endParaRPr lang="en-US" sz="1600" dirty="0"/>
          </a:p>
          <a:p>
            <a:r>
              <a:rPr lang="en-US" sz="1600" b="1" dirty="0" smtClean="0"/>
              <a:t>WEST</a:t>
            </a:r>
          </a:p>
          <a:p>
            <a:r>
              <a:rPr lang="en-US" sz="1600" dirty="0"/>
              <a:t>Nasik, Pune, </a:t>
            </a:r>
            <a:r>
              <a:rPr lang="en-US" sz="1600" dirty="0" smtClean="0"/>
              <a:t>Mumbai, Baroda, Rajkot, Ahmedabad</a:t>
            </a:r>
            <a:endParaRPr lang="en-US" sz="1600" dirty="0"/>
          </a:p>
          <a:p>
            <a:endParaRPr lang="en-US" sz="1600" dirty="0"/>
          </a:p>
          <a:p>
            <a:r>
              <a:rPr lang="en-US" sz="1600" b="1" dirty="0" smtClean="0"/>
              <a:t>EAST</a:t>
            </a:r>
          </a:p>
          <a:p>
            <a:r>
              <a:rPr lang="en-US" sz="1600" dirty="0" smtClean="0"/>
              <a:t>Kolkata</a:t>
            </a:r>
            <a:endParaRPr lang="en-US" sz="1600" dirty="0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4039346" y="2426473"/>
            <a:ext cx="3152419" cy="1133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4039346" y="3383918"/>
            <a:ext cx="3152419" cy="1133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7920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37" y="-17027"/>
            <a:ext cx="9164067" cy="51547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450934" y="1893566"/>
            <a:ext cx="2915876" cy="1214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500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CLIENTS WE SERVE</a:t>
            </a:r>
          </a:p>
          <a:p>
            <a:pPr algn="just">
              <a:lnSpc>
                <a:spcPct val="150000"/>
              </a:lnSpc>
            </a:pPr>
            <a:r>
              <a:rPr lang="en-US" sz="2500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FROM PAN INDIA</a:t>
            </a:r>
          </a:p>
        </p:txBody>
      </p:sp>
    </p:spTree>
    <p:extLst>
      <p:ext uri="{BB962C8B-B14F-4D97-AF65-F5344CB8AC3E}">
        <p14:creationId xmlns="" xmlns:p14="http://schemas.microsoft.com/office/powerpoint/2010/main" val="16608374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121" y="-14943"/>
            <a:ext cx="9156657" cy="5150620"/>
          </a:xfrm>
          <a:prstGeom prst="rect">
            <a:avLst/>
          </a:prstGeom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464891" y="3365295"/>
            <a:ext cx="2440947" cy="807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72891" tIns="47816" rIns="72891" bIns="36446"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800" dirty="0" smtClean="0">
                <a:solidFill>
                  <a:srgbClr val="002060"/>
                </a:solidFill>
              </a:rPr>
              <a:t>Sector </a:t>
            </a:r>
            <a:r>
              <a:rPr lang="en-US" sz="800" dirty="0" smtClean="0">
                <a:solidFill>
                  <a:srgbClr val="002060"/>
                </a:solidFill>
              </a:rPr>
              <a:t>1, The Vasai </a:t>
            </a:r>
            <a:r>
              <a:rPr lang="en-US" sz="800" dirty="0" err="1" smtClean="0">
                <a:solidFill>
                  <a:srgbClr val="002060"/>
                </a:solidFill>
              </a:rPr>
              <a:t>Taluka</a:t>
            </a:r>
            <a:r>
              <a:rPr lang="en-US" sz="800" dirty="0" smtClean="0">
                <a:solidFill>
                  <a:srgbClr val="002060"/>
                </a:solidFill>
              </a:rPr>
              <a:t> </a:t>
            </a:r>
            <a:r>
              <a:rPr lang="en-US" sz="800" dirty="0" err="1" smtClean="0">
                <a:solidFill>
                  <a:srgbClr val="002060"/>
                </a:solidFill>
              </a:rPr>
              <a:t>Indl</a:t>
            </a:r>
            <a:r>
              <a:rPr lang="en-US" sz="800" dirty="0" smtClean="0">
                <a:solidFill>
                  <a:srgbClr val="002060"/>
                </a:solidFill>
              </a:rPr>
              <a:t>. Co-op Ltd,</a:t>
            </a:r>
          </a:p>
          <a:p>
            <a:pPr algn="ctr"/>
            <a:r>
              <a:rPr lang="en-US" sz="800" dirty="0" smtClean="0">
                <a:solidFill>
                  <a:srgbClr val="002060"/>
                </a:solidFill>
              </a:rPr>
              <a:t>Next to Telephone Exchange, Behind SBI Bank,</a:t>
            </a:r>
          </a:p>
          <a:p>
            <a:pPr algn="ctr"/>
            <a:r>
              <a:rPr lang="en-US" sz="800" dirty="0" err="1" smtClean="0">
                <a:solidFill>
                  <a:srgbClr val="002060"/>
                </a:solidFill>
              </a:rPr>
              <a:t>Gauraipada</a:t>
            </a:r>
            <a:r>
              <a:rPr lang="en-US" sz="800" dirty="0" smtClean="0">
                <a:solidFill>
                  <a:srgbClr val="002060"/>
                </a:solidFill>
              </a:rPr>
              <a:t>, Vasai (E), Dist. Thane - 401 208</a:t>
            </a:r>
          </a:p>
          <a:p>
            <a:pPr algn="ctr"/>
            <a:r>
              <a:rPr lang="en-US" sz="800" dirty="0" smtClean="0">
                <a:solidFill>
                  <a:srgbClr val="002060"/>
                </a:solidFill>
              </a:rPr>
              <a:t>Ph : 0250 - 24504047 / 2450408</a:t>
            </a:r>
          </a:p>
          <a:p>
            <a:pPr algn="ctr"/>
            <a:r>
              <a:rPr lang="en-US" sz="800" b="1" dirty="0" smtClean="0">
                <a:solidFill>
                  <a:srgbClr val="002060"/>
                </a:solidFill>
              </a:rPr>
              <a:t>E-mail : </a:t>
            </a:r>
            <a:r>
              <a:rPr lang="en-US" sz="800" b="1" u="sng" dirty="0" smtClean="0">
                <a:solidFill>
                  <a:srgbClr val="002060"/>
                </a:solidFill>
                <a:hlinkClick r:id="rId3"/>
              </a:rPr>
              <a:t>info@ashnaent.com</a:t>
            </a:r>
            <a:endParaRPr lang="en-US" sz="800" b="1" dirty="0" smtClean="0">
              <a:solidFill>
                <a:srgbClr val="002060"/>
              </a:solidFill>
            </a:endParaRPr>
          </a:p>
          <a:p>
            <a:r>
              <a:rPr lang="en-US" dirty="0" smtClean="0"/>
              <a:t> 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1571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83" y="-17027"/>
            <a:ext cx="9164071" cy="515478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64228" y="2241303"/>
            <a:ext cx="4468347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SCALING NEW HEIGHTS OF SUCCESS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EVERY PASSING DAY</a:t>
            </a:r>
            <a:endParaRPr lang="en-US" b="1" dirty="0">
              <a:solidFill>
                <a:srgbClr val="192C5B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843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8373"/>
            <a:ext cx="9173617" cy="51632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449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9" y="-5688"/>
            <a:ext cx="9164071" cy="515478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17236" y="2601301"/>
            <a:ext cx="1492428" cy="6373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500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MISSION</a:t>
            </a:r>
            <a:endParaRPr lang="en-US" sz="2500" b="1" dirty="0">
              <a:solidFill>
                <a:srgbClr val="192C5B"/>
              </a:solidFill>
              <a:latin typeface="Century Gothic"/>
              <a:cs typeface="Century Gothic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17237" y="3169855"/>
            <a:ext cx="3807106" cy="97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buFont typeface="Wingdings" charset="2"/>
              <a:buChar char="§"/>
            </a:pPr>
            <a:r>
              <a:rPr lang="en-GB" sz="1600" dirty="0">
                <a:solidFill>
                  <a:srgbClr val="192C5B"/>
                </a:solidFill>
              </a:rPr>
              <a:t>To be the </a:t>
            </a:r>
            <a:r>
              <a:rPr lang="en-GB" sz="1600" b="1" dirty="0">
                <a:solidFill>
                  <a:srgbClr val="192C5B"/>
                </a:solidFill>
              </a:rPr>
              <a:t>Biggest Contributor </a:t>
            </a:r>
            <a:r>
              <a:rPr lang="en-GB" sz="1600" dirty="0">
                <a:solidFill>
                  <a:srgbClr val="192C5B"/>
                </a:solidFill>
              </a:rPr>
              <a:t>in Tooling Industry</a:t>
            </a:r>
          </a:p>
          <a:p>
            <a:pPr marL="285750" lvl="0" indent="-285750">
              <a:lnSpc>
                <a:spcPct val="120000"/>
              </a:lnSpc>
              <a:buFont typeface="Wingdings" charset="2"/>
              <a:buChar char="§"/>
            </a:pPr>
            <a:r>
              <a:rPr lang="en-GB" sz="1600" dirty="0" smtClean="0">
                <a:solidFill>
                  <a:srgbClr val="192C5B"/>
                </a:solidFill>
              </a:rPr>
              <a:t>To </a:t>
            </a:r>
            <a:r>
              <a:rPr lang="en-GB" sz="1600" dirty="0">
                <a:solidFill>
                  <a:srgbClr val="192C5B"/>
                </a:solidFill>
              </a:rPr>
              <a:t>Create our </a:t>
            </a:r>
            <a:r>
              <a:rPr lang="en-GB" sz="1600" b="1" dirty="0">
                <a:solidFill>
                  <a:srgbClr val="192C5B"/>
                </a:solidFill>
              </a:rPr>
              <a:t>Global Presence by 2020</a:t>
            </a:r>
          </a:p>
        </p:txBody>
      </p:sp>
      <p:sp>
        <p:nvSpPr>
          <p:cNvPr id="5" name="Rectangle 4"/>
          <p:cNvSpPr/>
          <p:nvPr/>
        </p:nvSpPr>
        <p:spPr>
          <a:xfrm>
            <a:off x="4017237" y="912729"/>
            <a:ext cx="1261683" cy="6373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500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VISION</a:t>
            </a:r>
            <a:endParaRPr lang="en-US" sz="2500" b="1" dirty="0">
              <a:solidFill>
                <a:srgbClr val="192C5B"/>
              </a:solidFill>
              <a:latin typeface="Century Gothic"/>
              <a:cs typeface="Century Gothic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17238" y="1515300"/>
            <a:ext cx="3671036" cy="970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buFont typeface="Wingdings" charset="2"/>
              <a:buChar char="§"/>
            </a:pPr>
            <a:r>
              <a:rPr lang="en-GB" sz="1600" dirty="0" smtClean="0">
                <a:solidFill>
                  <a:srgbClr val="192C5B"/>
                </a:solidFill>
              </a:rPr>
              <a:t>To </a:t>
            </a:r>
            <a:r>
              <a:rPr lang="en-GB" sz="1600" dirty="0">
                <a:solidFill>
                  <a:srgbClr val="192C5B"/>
                </a:solidFill>
              </a:rPr>
              <a:t>provide </a:t>
            </a:r>
            <a:r>
              <a:rPr lang="en-GB" sz="1600" dirty="0" smtClean="0">
                <a:solidFill>
                  <a:srgbClr val="192C5B"/>
                </a:solidFill>
              </a:rPr>
              <a:t>Tool </a:t>
            </a:r>
            <a:r>
              <a:rPr lang="en-GB" sz="1600" dirty="0">
                <a:solidFill>
                  <a:srgbClr val="192C5B"/>
                </a:solidFill>
              </a:rPr>
              <a:t>R</a:t>
            </a:r>
            <a:r>
              <a:rPr lang="en-GB" sz="1600" dirty="0" smtClean="0">
                <a:solidFill>
                  <a:srgbClr val="192C5B"/>
                </a:solidFill>
              </a:rPr>
              <a:t>oom Products </a:t>
            </a:r>
            <a:r>
              <a:rPr lang="en-GB" sz="1600" dirty="0">
                <a:solidFill>
                  <a:srgbClr val="192C5B"/>
                </a:solidFill>
              </a:rPr>
              <a:t>and </a:t>
            </a:r>
            <a:r>
              <a:rPr lang="en-GB" sz="1600" dirty="0" smtClean="0">
                <a:solidFill>
                  <a:srgbClr val="192C5B"/>
                </a:solidFill>
              </a:rPr>
              <a:t>Solutions </a:t>
            </a:r>
            <a:r>
              <a:rPr lang="en-GB" sz="1600" dirty="0">
                <a:solidFill>
                  <a:srgbClr val="192C5B"/>
                </a:solidFill>
              </a:rPr>
              <a:t>with </a:t>
            </a:r>
            <a:r>
              <a:rPr lang="en-GB" sz="1600" dirty="0" smtClean="0">
                <a:solidFill>
                  <a:srgbClr val="192C5B"/>
                </a:solidFill>
              </a:rPr>
              <a:t>Utmost </a:t>
            </a:r>
            <a:r>
              <a:rPr lang="en-GB" sz="1600" dirty="0">
                <a:solidFill>
                  <a:srgbClr val="192C5B"/>
                </a:solidFill>
              </a:rPr>
              <a:t>Commitment, Quality and Integrity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017236" y="2628735"/>
            <a:ext cx="359165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1656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" y="-5689"/>
            <a:ext cx="9174270" cy="516052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10804" y="825037"/>
            <a:ext cx="2018257" cy="6373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500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OUR GOALS</a:t>
            </a:r>
            <a:endParaRPr lang="en-US" sz="2500" b="1" dirty="0">
              <a:solidFill>
                <a:srgbClr val="192C5B"/>
              </a:solidFill>
              <a:latin typeface="Century Gothic"/>
              <a:cs typeface="Century Gothic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="" xmlns:p14="http://schemas.microsoft.com/office/powerpoint/2010/main" val="3062004731"/>
              </p:ext>
            </p:extLst>
          </p:nvPr>
        </p:nvGraphicFramePr>
        <p:xfrm>
          <a:off x="4067504" y="1553103"/>
          <a:ext cx="3654797" cy="2483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029612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57" y="-5688"/>
            <a:ext cx="9164067" cy="51547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33377" y="791315"/>
            <a:ext cx="1761839" cy="6373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500" b="1" dirty="0" smtClean="0">
                <a:solidFill>
                  <a:srgbClr val="192C5B"/>
                </a:solidFill>
                <a:latin typeface="Century Gothic"/>
                <a:cs typeface="Century Gothic"/>
              </a:rPr>
              <a:t>OUR TEAM</a:t>
            </a:r>
            <a:endParaRPr lang="en-US" sz="2500" b="1" dirty="0">
              <a:solidFill>
                <a:srgbClr val="192C5B"/>
              </a:solidFill>
              <a:latin typeface="Century Gothic"/>
              <a:cs typeface="Century Gothic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="" xmlns:p14="http://schemas.microsoft.com/office/powerpoint/2010/main" val="1988468376"/>
              </p:ext>
            </p:extLst>
          </p:nvPr>
        </p:nvGraphicFramePr>
        <p:xfrm>
          <a:off x="4033373" y="1428669"/>
          <a:ext cx="3927039" cy="3016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61983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" y="-17027"/>
            <a:ext cx="9164069" cy="515478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78322" y="1632295"/>
            <a:ext cx="5749196" cy="2788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40000"/>
              </a:lnSpc>
              <a:buFont typeface="Wingdings" charset="2"/>
              <a:buChar char="§"/>
            </a:pPr>
            <a:r>
              <a:rPr lang="en-US" dirty="0" err="1" smtClean="0"/>
              <a:t>Ashna</a:t>
            </a:r>
            <a:r>
              <a:rPr lang="en-US" dirty="0" smtClean="0"/>
              <a:t> Enterprise Was Incepted In The Year </a:t>
            </a:r>
            <a:r>
              <a:rPr lang="en-US" b="1" dirty="0" smtClean="0"/>
              <a:t>2000.</a:t>
            </a:r>
          </a:p>
          <a:p>
            <a:pPr marL="285750" indent="-285750" algn="just">
              <a:lnSpc>
                <a:spcPct val="140000"/>
              </a:lnSpc>
              <a:buFont typeface="Wingdings" charset="2"/>
              <a:buChar char="§"/>
            </a:pPr>
            <a:r>
              <a:rPr lang="en-US" dirty="0" err="1" smtClean="0"/>
              <a:t>Ashna</a:t>
            </a:r>
            <a:r>
              <a:rPr lang="en-US" dirty="0" smtClean="0"/>
              <a:t> Enterprises Is Escorted By Visionaries Who Have Over </a:t>
            </a:r>
            <a:r>
              <a:rPr lang="en-US" b="1" dirty="0" smtClean="0"/>
              <a:t>Three Decades Of Industry Experience</a:t>
            </a:r>
            <a:r>
              <a:rPr lang="en-US" dirty="0" smtClean="0"/>
              <a:t>.</a:t>
            </a:r>
          </a:p>
          <a:p>
            <a:pPr marL="285750" indent="-285750" algn="just">
              <a:lnSpc>
                <a:spcPct val="140000"/>
              </a:lnSpc>
              <a:buFont typeface="Wingdings" charset="2"/>
              <a:buChar char="§"/>
            </a:pPr>
            <a:r>
              <a:rPr lang="en-US" dirty="0" smtClean="0"/>
              <a:t>Under Their Leadership </a:t>
            </a:r>
            <a:r>
              <a:rPr lang="en-US" dirty="0" err="1" smtClean="0"/>
              <a:t>Ashna</a:t>
            </a:r>
            <a:r>
              <a:rPr lang="en-US" dirty="0" smtClean="0"/>
              <a:t> Enterprise Emerged As A Trusted And Renowned Name For </a:t>
            </a:r>
            <a:r>
              <a:rPr lang="en-US" b="1" dirty="0" smtClean="0"/>
              <a:t>Standard Mould Base And Customized Mould Base, Die Set, Ground Plates And Accessories. </a:t>
            </a:r>
            <a:endParaRPr lang="en-GB" b="1" dirty="0">
              <a:latin typeface="+mj-lt"/>
              <a:cs typeface="Abadi MT Condensed Light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578322" y="1273905"/>
            <a:ext cx="19730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1" dirty="0" smtClean="0">
                <a:latin typeface="+mj-lt"/>
                <a:ea typeface="Calibri" charset="0"/>
                <a:cs typeface="Century Gothic"/>
              </a:rPr>
              <a:t>ABOUT ASHNA</a:t>
            </a:r>
            <a:endParaRPr lang="en-US" b="1" dirty="0">
              <a:latin typeface="+mj-lt"/>
              <a:ea typeface="Calibri" charset="0"/>
              <a:cs typeface="Century Gothic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873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" y="-17027"/>
            <a:ext cx="9164069" cy="515478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78320" y="198621"/>
            <a:ext cx="6100726" cy="4759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charset="2"/>
              <a:buChar char="§"/>
            </a:pPr>
            <a:r>
              <a:rPr lang="en-US" dirty="0" smtClean="0"/>
              <a:t>Our State-of-the-art Infrastructure Encompasses – </a:t>
            </a:r>
            <a:r>
              <a:rPr lang="en-US" b="1" dirty="0" smtClean="0"/>
              <a:t>VMC (HAAS, AMS), SURFACE GRINDER (PROTH), HARDNESS TESTER, SLIP GUAGE, PIN GUAGE </a:t>
            </a:r>
            <a:r>
              <a:rPr lang="en-US" dirty="0" smtClean="0"/>
              <a:t>Etc.</a:t>
            </a:r>
          </a:p>
          <a:p>
            <a:pPr marL="285750" indent="-285750" algn="just">
              <a:lnSpc>
                <a:spcPct val="130000"/>
              </a:lnSpc>
              <a:buFont typeface="Wingdings" charset="2"/>
              <a:buChar char="§"/>
            </a:pPr>
            <a:r>
              <a:rPr lang="en-US" dirty="0" smtClean="0"/>
              <a:t>In-depth Industry Insights Perfectly Blended With World-class Technology Enable Us To Keep Up The Legacy Of Perfection.</a:t>
            </a:r>
          </a:p>
          <a:p>
            <a:pPr marL="285750" indent="-285750" algn="just">
              <a:lnSpc>
                <a:spcPct val="130000"/>
              </a:lnSpc>
              <a:buFont typeface="Wingdings" charset="2"/>
              <a:buChar char="§"/>
            </a:pPr>
            <a:r>
              <a:rPr lang="en-US" dirty="0" smtClean="0"/>
              <a:t>With An Aim To Surpass Our Customer’ Expectations, We Deliver Best Quality Products As Well As Ensure In-time Delivery. </a:t>
            </a:r>
            <a:endParaRPr lang="en-GB" dirty="0" smtClean="0"/>
          </a:p>
          <a:p>
            <a:pPr marL="285750" indent="-285750" algn="just">
              <a:lnSpc>
                <a:spcPct val="130000"/>
              </a:lnSpc>
              <a:buFont typeface="Wingdings" charset="2"/>
              <a:buChar char="§"/>
            </a:pPr>
            <a:r>
              <a:rPr lang="en-US" dirty="0" smtClean="0"/>
              <a:t>All Our Products Undergo </a:t>
            </a:r>
            <a:r>
              <a:rPr lang="en-US" b="1" dirty="0" smtClean="0"/>
              <a:t>Stringent Quality Checks</a:t>
            </a:r>
            <a:r>
              <a:rPr lang="en-US" dirty="0" smtClean="0"/>
              <a:t>, Right From Production To Delivery Of Final Product.</a:t>
            </a:r>
            <a:endParaRPr lang="en-GB" dirty="0" smtClean="0"/>
          </a:p>
          <a:p>
            <a:pPr marL="285750" indent="-285750" algn="just">
              <a:lnSpc>
                <a:spcPct val="130000"/>
              </a:lnSpc>
              <a:buFont typeface="Wingdings" charset="2"/>
              <a:buChar char="§"/>
            </a:pPr>
            <a:r>
              <a:rPr lang="en-US" dirty="0" smtClean="0"/>
              <a:t>Redefine The Standards Of Customer Delight With </a:t>
            </a:r>
            <a:r>
              <a:rPr lang="en-US" dirty="0" err="1" smtClean="0"/>
              <a:t>Ashna</a:t>
            </a:r>
            <a:r>
              <a:rPr lang="en-US" dirty="0" smtClean="0"/>
              <a:t> Enterprises.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92275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2892</TotalTime>
  <Words>843</Words>
  <Application>Microsoft Macintosh PowerPoint</Application>
  <PresentationFormat>On-screen Show (16:9)</PresentationFormat>
  <Paragraphs>185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Manager/>
  <Company>Aditti Joshi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ASHNA ppt 2</dc:title>
  <dc:subject/>
  <dc:creator>Aditti Joshi</dc:creator>
  <cp:keywords/>
  <dc:description/>
  <cp:lastModifiedBy>naheed.rasiwala</cp:lastModifiedBy>
  <cp:revision>172</cp:revision>
  <dcterms:created xsi:type="dcterms:W3CDTF">2017-03-09T11:01:17Z</dcterms:created>
  <dcterms:modified xsi:type="dcterms:W3CDTF">2018-02-01T11:40:39Z</dcterms:modified>
  <cp:category/>
</cp:coreProperties>
</file>